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617_1EFE089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599" r:id="rId3"/>
    <p:sldId id="257" r:id="rId4"/>
    <p:sldId id="309" r:id="rId5"/>
    <p:sldId id="1602" r:id="rId6"/>
    <p:sldId id="1618" r:id="rId7"/>
    <p:sldId id="1617" r:id="rId8"/>
    <p:sldId id="1616" r:id="rId9"/>
    <p:sldId id="1538" r:id="rId10"/>
    <p:sldId id="1624" r:id="rId11"/>
    <p:sldId id="1622" r:id="rId12"/>
    <p:sldId id="1626" r:id="rId13"/>
    <p:sldId id="1625" r:id="rId14"/>
    <p:sldId id="1629" r:id="rId15"/>
    <p:sldId id="1561" r:id="rId16"/>
    <p:sldId id="1559" r:id="rId17"/>
  </p:sldIdLst>
  <p:sldSz cx="12192000" cy="6858000"/>
  <p:notesSz cx="6794500" cy="9906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699B73-B107-C459-5B84-71CB71F2C0C7}" name="Barbagallo Venerando" initials="VB" userId="S::Venerando.Barbagallo@Regione.Emilia-Romagna.it::6ee32dd9-3ee7-44a2-b806-c16bfcc2319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83ADF5-C035-45FB-B34A-99486EC7176B}" v="1" dt="2024-07-09T11:32:12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95926251179852E-2"/>
          <c:y val="0.1224154639451193"/>
          <c:w val="0.96802227865184953"/>
          <c:h val="0.82053918859152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'Accessi mensili CAU '!$A$3</c:f>
              <c:strCache>
                <c:ptCount val="1"/>
                <c:pt idx="0">
                  <c:v>PIACENZA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'Accessi mensili CAU '!$B$2:$I$2</c:f>
              <c:strCache>
                <c:ptCount val="8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  <c:pt idx="5">
                  <c:v>Aprile</c:v>
                </c:pt>
                <c:pt idx="6">
                  <c:v>Maggio</c:v>
                </c:pt>
                <c:pt idx="7">
                  <c:v>Giugno</c:v>
                </c:pt>
              </c:strCache>
            </c:strRef>
          </c:cat>
          <c:val>
            <c:numRef>
              <c:f>'Accessi mensili CAU '!$B$3:$I$3</c:f>
              <c:numCache>
                <c:formatCode>_-* #,##0_-;\-* #,##0_-;_-* "-"??_-;_-@_-</c:formatCode>
                <c:ptCount val="8"/>
                <c:pt idx="0">
                  <c:v>0</c:v>
                </c:pt>
                <c:pt idx="1">
                  <c:v>2374</c:v>
                </c:pt>
                <c:pt idx="2">
                  <c:v>2764</c:v>
                </c:pt>
                <c:pt idx="3">
                  <c:v>2760</c:v>
                </c:pt>
                <c:pt idx="4">
                  <c:v>3008</c:v>
                </c:pt>
                <c:pt idx="5">
                  <c:v>3425</c:v>
                </c:pt>
                <c:pt idx="6">
                  <c:v>3254</c:v>
                </c:pt>
                <c:pt idx="7">
                  <c:v>3617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1E-494A-A461-AD45CE9CDE89}"/>
            </c:ext>
          </c:extLst>
        </c:ser>
        <c:ser>
          <c:idx val="1"/>
          <c:order val="1"/>
          <c:tx>
            <c:strRef>
              <c:f>'Accessi mensili CAU '!$A$4</c:f>
              <c:strCache>
                <c:ptCount val="1"/>
                <c:pt idx="0">
                  <c:v>PARMA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'Accessi mensili CAU '!$B$2:$I$2</c:f>
              <c:strCache>
                <c:ptCount val="8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  <c:pt idx="5">
                  <c:v>Aprile</c:v>
                </c:pt>
                <c:pt idx="6">
                  <c:v>Maggio</c:v>
                </c:pt>
                <c:pt idx="7">
                  <c:v>Giugno</c:v>
                </c:pt>
              </c:strCache>
            </c:strRef>
          </c:cat>
          <c:val>
            <c:numRef>
              <c:f>'Accessi mensili CAU '!$B$4:$I$4</c:f>
              <c:numCache>
                <c:formatCode>_-* #,##0_-;\-* #,##0_-;_-* "-"??_-;_-@_-</c:formatCode>
                <c:ptCount val="8"/>
                <c:pt idx="0">
                  <c:v>0</c:v>
                </c:pt>
                <c:pt idx="1">
                  <c:v>1073</c:v>
                </c:pt>
                <c:pt idx="2">
                  <c:v>2854</c:v>
                </c:pt>
                <c:pt idx="3">
                  <c:v>4019</c:v>
                </c:pt>
                <c:pt idx="4">
                  <c:v>4353</c:v>
                </c:pt>
                <c:pt idx="5">
                  <c:v>4530</c:v>
                </c:pt>
                <c:pt idx="6">
                  <c:v>4551</c:v>
                </c:pt>
                <c:pt idx="7">
                  <c:v>4852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1E-494A-A461-AD45CE9CDE89}"/>
            </c:ext>
          </c:extLst>
        </c:ser>
        <c:ser>
          <c:idx val="2"/>
          <c:order val="2"/>
          <c:tx>
            <c:strRef>
              <c:f>'Accessi mensili CAU '!$A$5</c:f>
              <c:strCache>
                <c:ptCount val="1"/>
                <c:pt idx="0">
                  <c:v>REGGIO EMILIA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'Accessi mensili CAU '!$B$2:$I$2</c:f>
              <c:strCache>
                <c:ptCount val="8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  <c:pt idx="5">
                  <c:v>Aprile</c:v>
                </c:pt>
                <c:pt idx="6">
                  <c:v>Maggio</c:v>
                </c:pt>
                <c:pt idx="7">
                  <c:v>Giugno</c:v>
                </c:pt>
              </c:strCache>
            </c:strRef>
          </c:cat>
          <c:val>
            <c:numRef>
              <c:f>'Accessi mensili CAU '!$B$5:$I$5</c:f>
              <c:numCache>
                <c:formatCode>_-* #,##0_-;\-* #,##0_-;_-* "-"??_-;_-@_-</c:formatCode>
                <c:ptCount val="8"/>
                <c:pt idx="0">
                  <c:v>0</c:v>
                </c:pt>
                <c:pt idx="1">
                  <c:v>1619</c:v>
                </c:pt>
                <c:pt idx="2">
                  <c:v>3825</c:v>
                </c:pt>
                <c:pt idx="3">
                  <c:v>3557</c:v>
                </c:pt>
                <c:pt idx="4">
                  <c:v>3979</c:v>
                </c:pt>
                <c:pt idx="5">
                  <c:v>4853</c:v>
                </c:pt>
                <c:pt idx="6">
                  <c:v>5000</c:v>
                </c:pt>
                <c:pt idx="7">
                  <c:v>4128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1E-494A-A461-AD45CE9CDE89}"/>
            </c:ext>
          </c:extLst>
        </c:ser>
        <c:ser>
          <c:idx val="3"/>
          <c:order val="3"/>
          <c:tx>
            <c:strRef>
              <c:f>'Accessi mensili CAU '!$A$6</c:f>
              <c:strCache>
                <c:ptCount val="1"/>
                <c:pt idx="0">
                  <c:v>MODENA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'Accessi mensili CAU '!$B$2:$I$2</c:f>
              <c:strCache>
                <c:ptCount val="8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  <c:pt idx="5">
                  <c:v>Aprile</c:v>
                </c:pt>
                <c:pt idx="6">
                  <c:v>Maggio</c:v>
                </c:pt>
                <c:pt idx="7">
                  <c:v>Giugno</c:v>
                </c:pt>
              </c:strCache>
            </c:strRef>
          </c:cat>
          <c:val>
            <c:numRef>
              <c:f>'Accessi mensili CAU '!$B$6:$I$6</c:f>
              <c:numCache>
                <c:formatCode>_-* #,##0_-;\-* #,##0_-;_-* "-"??_-;_-@_-</c:formatCode>
                <c:ptCount val="8"/>
                <c:pt idx="0">
                  <c:v>0</c:v>
                </c:pt>
                <c:pt idx="1">
                  <c:v>1049</c:v>
                </c:pt>
                <c:pt idx="2">
                  <c:v>1375</c:v>
                </c:pt>
                <c:pt idx="3">
                  <c:v>1422</c:v>
                </c:pt>
                <c:pt idx="4">
                  <c:v>1534</c:v>
                </c:pt>
                <c:pt idx="5">
                  <c:v>1558</c:v>
                </c:pt>
                <c:pt idx="6">
                  <c:v>4249</c:v>
                </c:pt>
                <c:pt idx="7">
                  <c:v>4595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1E-494A-A461-AD45CE9CDE89}"/>
            </c:ext>
          </c:extLst>
        </c:ser>
        <c:ser>
          <c:idx val="4"/>
          <c:order val="4"/>
          <c:tx>
            <c:strRef>
              <c:f>'Accessi mensili CAU '!$A$7</c:f>
              <c:strCache>
                <c:ptCount val="1"/>
                <c:pt idx="0">
                  <c:v>BOLOGNA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'Accessi mensili CAU '!$B$2:$I$2</c:f>
              <c:strCache>
                <c:ptCount val="8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  <c:pt idx="5">
                  <c:v>Aprile</c:v>
                </c:pt>
                <c:pt idx="6">
                  <c:v>Maggio</c:v>
                </c:pt>
                <c:pt idx="7">
                  <c:v>Giugno</c:v>
                </c:pt>
              </c:strCache>
            </c:strRef>
          </c:cat>
          <c:val>
            <c:numRef>
              <c:f>'Accessi mensili CAU '!$B$7:$I$7</c:f>
              <c:numCache>
                <c:formatCode>_-* #,##0_-;\-* #,##0_-;_-* "-"??_-;_-@_-</c:formatCode>
                <c:ptCount val="8"/>
                <c:pt idx="0">
                  <c:v>1369</c:v>
                </c:pt>
                <c:pt idx="1">
                  <c:v>4351</c:v>
                </c:pt>
                <c:pt idx="2">
                  <c:v>5060</c:v>
                </c:pt>
                <c:pt idx="3">
                  <c:v>5208</c:v>
                </c:pt>
                <c:pt idx="4">
                  <c:v>5767</c:v>
                </c:pt>
                <c:pt idx="5">
                  <c:v>7096</c:v>
                </c:pt>
                <c:pt idx="6">
                  <c:v>9014</c:v>
                </c:pt>
                <c:pt idx="7">
                  <c:v>9529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1E-494A-A461-AD45CE9CDE89}"/>
            </c:ext>
          </c:extLst>
        </c:ser>
        <c:ser>
          <c:idx val="5"/>
          <c:order val="5"/>
          <c:tx>
            <c:strRef>
              <c:f>'Accessi mensili CAU '!$A$8</c:f>
              <c:strCache>
                <c:ptCount val="1"/>
                <c:pt idx="0">
                  <c:v>IMOLA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'Accessi mensili CAU '!$B$2:$I$2</c:f>
              <c:strCache>
                <c:ptCount val="8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  <c:pt idx="5">
                  <c:v>Aprile</c:v>
                </c:pt>
                <c:pt idx="6">
                  <c:v>Maggio</c:v>
                </c:pt>
                <c:pt idx="7">
                  <c:v>Giugno</c:v>
                </c:pt>
              </c:strCache>
            </c:strRef>
          </c:cat>
          <c:val>
            <c:numRef>
              <c:f>'Accessi mensili CAU '!$B$8:$I$8</c:f>
              <c:numCache>
                <c:formatCode>_-* #,##0_-;\-* #,##0_-;_-* "-"??_-;_-@_-</c:formatCode>
                <c:ptCount val="8"/>
                <c:pt idx="0">
                  <c:v>0</c:v>
                </c:pt>
                <c:pt idx="1">
                  <c:v>660</c:v>
                </c:pt>
                <c:pt idx="2">
                  <c:v>1285</c:v>
                </c:pt>
                <c:pt idx="3">
                  <c:v>1189</c:v>
                </c:pt>
                <c:pt idx="4">
                  <c:v>1514</c:v>
                </c:pt>
                <c:pt idx="5">
                  <c:v>1809</c:v>
                </c:pt>
                <c:pt idx="6">
                  <c:v>1530</c:v>
                </c:pt>
                <c:pt idx="7">
                  <c:v>1243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91E-494A-A461-AD45CE9CDE89}"/>
            </c:ext>
          </c:extLst>
        </c:ser>
        <c:ser>
          <c:idx val="6"/>
          <c:order val="6"/>
          <c:tx>
            <c:strRef>
              <c:f>'Accessi mensili CAU '!$A$9</c:f>
              <c:strCache>
                <c:ptCount val="1"/>
                <c:pt idx="0">
                  <c:v>FERRARA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'Accessi mensili CAU '!$B$2:$I$2</c:f>
              <c:strCache>
                <c:ptCount val="8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  <c:pt idx="5">
                  <c:v>Aprile</c:v>
                </c:pt>
                <c:pt idx="6">
                  <c:v>Maggio</c:v>
                </c:pt>
                <c:pt idx="7">
                  <c:v>Giugno</c:v>
                </c:pt>
              </c:strCache>
            </c:strRef>
          </c:cat>
          <c:val>
            <c:numRef>
              <c:f>'Accessi mensili CAU '!$B$9:$I$9</c:f>
              <c:numCache>
                <c:formatCode>_-* #,##0_-;\-* #,##0_-;_-* "-"??_-;_-@_-</c:formatCode>
                <c:ptCount val="8"/>
                <c:pt idx="0">
                  <c:v>1006</c:v>
                </c:pt>
                <c:pt idx="1">
                  <c:v>2515</c:v>
                </c:pt>
                <c:pt idx="2">
                  <c:v>2323</c:v>
                </c:pt>
                <c:pt idx="3">
                  <c:v>2474</c:v>
                </c:pt>
                <c:pt idx="4">
                  <c:v>2867</c:v>
                </c:pt>
                <c:pt idx="5">
                  <c:v>3850</c:v>
                </c:pt>
                <c:pt idx="6">
                  <c:v>3831</c:v>
                </c:pt>
                <c:pt idx="7">
                  <c:v>3816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91E-494A-A461-AD45CE9CDE89}"/>
            </c:ext>
          </c:extLst>
        </c:ser>
        <c:ser>
          <c:idx val="7"/>
          <c:order val="7"/>
          <c:tx>
            <c:strRef>
              <c:f>'Accessi mensili CAU '!$A$10</c:f>
              <c:strCache>
                <c:ptCount val="1"/>
                <c:pt idx="0">
                  <c:v>ROMAGNA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'Accessi mensili CAU '!$B$2:$I$2</c:f>
              <c:strCache>
                <c:ptCount val="8"/>
                <c:pt idx="0">
                  <c:v>Novembre</c:v>
                </c:pt>
                <c:pt idx="1">
                  <c:v>Dicembre</c:v>
                </c:pt>
                <c:pt idx="2">
                  <c:v>Gennaio</c:v>
                </c:pt>
                <c:pt idx="3">
                  <c:v>Febbraio</c:v>
                </c:pt>
                <c:pt idx="4">
                  <c:v>Marzo</c:v>
                </c:pt>
                <c:pt idx="5">
                  <c:v>Aprile</c:v>
                </c:pt>
                <c:pt idx="6">
                  <c:v>Maggio</c:v>
                </c:pt>
                <c:pt idx="7">
                  <c:v>Giugno</c:v>
                </c:pt>
              </c:strCache>
            </c:strRef>
          </c:cat>
          <c:val>
            <c:numRef>
              <c:f>'Accessi mensili CAU '!$B$10:$I$10</c:f>
              <c:numCache>
                <c:formatCode>_-* #,##0_-;\-* #,##0_-;_-* "-"??_-;_-@_-</c:formatCode>
                <c:ptCount val="8"/>
                <c:pt idx="0">
                  <c:v>0</c:v>
                </c:pt>
                <c:pt idx="1">
                  <c:v>962</c:v>
                </c:pt>
                <c:pt idx="2">
                  <c:v>3997</c:v>
                </c:pt>
                <c:pt idx="3">
                  <c:v>7400</c:v>
                </c:pt>
                <c:pt idx="4">
                  <c:v>8813</c:v>
                </c:pt>
                <c:pt idx="5">
                  <c:v>9984</c:v>
                </c:pt>
                <c:pt idx="6">
                  <c:v>13257</c:v>
                </c:pt>
                <c:pt idx="7">
                  <c:v>16150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91E-494A-A461-AD45CE9CDE8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serLines>
          <c:spPr>
            <a:ln w="9525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353538144"/>
        <c:axId val="1353539584"/>
      </c:barChart>
      <c:catAx>
        <c:axId val="1353538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53539584"/>
        <c:crosses val="autoZero"/>
        <c:auto val="1"/>
        <c:lblAlgn val="ctr"/>
        <c:lblOffset val="100"/>
        <c:noMultiLvlLbl val="0"/>
      </c:catAx>
      <c:valAx>
        <c:axId val="1353539584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353538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422427124974468"/>
          <c:y val="0.17374037362531278"/>
          <c:w val="0.73420791417009423"/>
          <c:h val="0.71405648715573311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DB41-48D6-A439-3CA61C40671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B41-48D6-A439-3CA61C40671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DB41-48D6-A439-3CA61C40671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B41-48D6-A439-3CA61C40671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DB41-48D6-A439-3CA61C40671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DB41-48D6-A439-3CA61C40671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764-45BF-8A55-E50FB7316D7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2764-45BF-8A55-E50FB7316D7F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B41-48D6-A439-3CA61C406710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B41-48D6-A439-3CA61C406710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B41-48D6-A439-3CA61C406710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B41-48D6-A439-3CA61C406710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B41-48D6-A439-3CA61C406710}"/>
                </c:ext>
              </c:extLst>
            </c:dLbl>
            <c:dLbl>
              <c:idx val="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B41-48D6-A439-3CA61C406710}"/>
                </c:ext>
              </c:extLst>
            </c:dLbl>
            <c:dLbl>
              <c:idx val="6"/>
              <c:layout>
                <c:manualLayout>
                  <c:x val="-1.4610511682709468E-2"/>
                  <c:y val="-5.206996757461110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64-45BF-8A55-E50FB7316D7F}"/>
                </c:ext>
              </c:extLst>
            </c:dLbl>
            <c:dLbl>
              <c:idx val="7"/>
              <c:layout>
                <c:manualLayout>
                  <c:x val="5.9770275065629597E-2"/>
                  <c:y val="-5.206996757461110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64-45BF-8A55-E50FB7316D7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Foglio1!$A$2:$A$9</c:f>
              <c:strCache>
                <c:ptCount val="8"/>
                <c:pt idx="0">
                  <c:v> LESIONE O DOLORE AGLI ARTIE CONTUSIONI</c:v>
                </c:pt>
                <c:pt idx="1">
                  <c:v>TOSSE/CONGESTIONE/MAL DI GOLA/FEBBRE</c:v>
                </c:pt>
                <c:pt idx="2">
                  <c:v> DOLORE ADDOMINALE</c:v>
                </c:pt>
                <c:pt idx="3">
                  <c:v> LOMBALGIA</c:v>
                </c:pt>
                <c:pt idx="4">
                  <c:v>ERITEMA/PROB CUTANEI</c:v>
                </c:pt>
                <c:pt idx="5">
                  <c:v>OTALGIA</c:v>
                </c:pt>
                <c:pt idx="6">
                  <c:v>RICHIESTA DI PRESCRIZIONE </c:v>
                </c:pt>
                <c:pt idx="7">
                  <c:v> CEFALEA / EMICRANIA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22.18</c:v>
                </c:pt>
                <c:pt idx="1">
                  <c:v>10.96</c:v>
                </c:pt>
                <c:pt idx="2">
                  <c:v>5.71</c:v>
                </c:pt>
                <c:pt idx="3">
                  <c:v>3.7</c:v>
                </c:pt>
                <c:pt idx="4">
                  <c:v>4.5999999999999996</c:v>
                </c:pt>
                <c:pt idx="5">
                  <c:v>3.05</c:v>
                </c:pt>
                <c:pt idx="6">
                  <c:v>2.2200000000000002</c:v>
                </c:pt>
                <c:pt idx="7">
                  <c:v>1.52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64-45BF-8A55-E50FB7316D7F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940864535937905E-2"/>
          <c:y val="8.2523373418249543E-2"/>
          <c:w val="0.90366690276438377"/>
          <c:h val="0.821886677696954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'Accessi per Colore in PS e ppi'!$A$2</c:f>
              <c:strCache>
                <c:ptCount val="1"/>
                <c:pt idx="0">
                  <c:v>ROSSO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'Accessi per Colore in PS e ppi'!$B$1:$G$1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</c:v>
                </c:pt>
              </c:strCache>
            </c:strRef>
          </c:cat>
          <c:val>
            <c:numRef>
              <c:f>'Accessi per Colore in PS e ppi'!$B$2:$G$2</c:f>
              <c:numCache>
                <c:formatCode>#,##0</c:formatCode>
                <c:ptCount val="6"/>
                <c:pt idx="0">
                  <c:v>18668</c:v>
                </c:pt>
                <c:pt idx="1">
                  <c:v>15686</c:v>
                </c:pt>
                <c:pt idx="2">
                  <c:v>15871</c:v>
                </c:pt>
                <c:pt idx="3">
                  <c:v>17141</c:v>
                </c:pt>
                <c:pt idx="4">
                  <c:v>17902</c:v>
                </c:pt>
                <c:pt idx="5">
                  <c:v>18546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1A-4DA4-AE3C-D1582230FEEE}"/>
            </c:ext>
          </c:extLst>
        </c:ser>
        <c:ser>
          <c:idx val="1"/>
          <c:order val="1"/>
          <c:tx>
            <c:strRef>
              <c:f>'Accessi per Colore in PS e ppi'!$A$3</c:f>
              <c:strCache>
                <c:ptCount val="1"/>
                <c:pt idx="0">
                  <c:v>GIALLO/ARANCIONE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'Accessi per Colore in PS e ppi'!$B$1:$G$1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</c:v>
                </c:pt>
              </c:strCache>
            </c:strRef>
          </c:cat>
          <c:val>
            <c:numRef>
              <c:f>'Accessi per Colore in PS e ppi'!$B$3:$G$3</c:f>
              <c:numCache>
                <c:formatCode>#,##0</c:formatCode>
                <c:ptCount val="6"/>
                <c:pt idx="0">
                  <c:v>151558</c:v>
                </c:pt>
                <c:pt idx="1">
                  <c:v>110642</c:v>
                </c:pt>
                <c:pt idx="2">
                  <c:v>116717</c:v>
                </c:pt>
                <c:pt idx="3">
                  <c:v>57763</c:v>
                </c:pt>
                <c:pt idx="4">
                  <c:v>64810</c:v>
                </c:pt>
                <c:pt idx="5">
                  <c:v>68352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1A-4DA4-AE3C-D1582230FEEE}"/>
            </c:ext>
          </c:extLst>
        </c:ser>
        <c:ser>
          <c:idx val="2"/>
          <c:order val="2"/>
          <c:tx>
            <c:strRef>
              <c:f>'Accessi per Colore in PS e ppi'!$A$4</c:f>
              <c:strCache>
                <c:ptCount val="1"/>
                <c:pt idx="0">
                  <c:v>AZZURRO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'Accessi per Colore in PS e ppi'!$B$1:$G$1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</c:v>
                </c:pt>
              </c:strCache>
            </c:strRef>
          </c:cat>
          <c:val>
            <c:numRef>
              <c:f>'Accessi per Colore in PS e ppi'!$B$4:$G$4</c:f>
              <c:numCache>
                <c:formatCode>#,##0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159939</c:v>
                </c:pt>
                <c:pt idx="4">
                  <c:v>180683</c:v>
                </c:pt>
                <c:pt idx="5">
                  <c:v>189882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1A-4DA4-AE3C-D1582230FEEE}"/>
            </c:ext>
          </c:extLst>
        </c:ser>
        <c:ser>
          <c:idx val="3"/>
          <c:order val="3"/>
          <c:tx>
            <c:strRef>
              <c:f>'Accessi per Colore in PS e ppi'!$A$5</c:f>
              <c:strCache>
                <c:ptCount val="1"/>
                <c:pt idx="0">
                  <c:v>VERDE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'Accessi per Colore in PS e ppi'!$B$1:$G$1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</c:v>
                </c:pt>
              </c:strCache>
            </c:strRef>
          </c:cat>
          <c:val>
            <c:numRef>
              <c:f>'Accessi per Colore in PS e ppi'!$B$5:$G$5</c:f>
              <c:numCache>
                <c:formatCode>#,##0</c:formatCode>
                <c:ptCount val="6"/>
                <c:pt idx="0">
                  <c:v>525323</c:v>
                </c:pt>
                <c:pt idx="1">
                  <c:v>335639</c:v>
                </c:pt>
                <c:pt idx="2">
                  <c:v>320302</c:v>
                </c:pt>
                <c:pt idx="3">
                  <c:v>355630</c:v>
                </c:pt>
                <c:pt idx="4">
                  <c:v>382103</c:v>
                </c:pt>
                <c:pt idx="5">
                  <c:v>348463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1A-4DA4-AE3C-D1582230FEEE}"/>
            </c:ext>
          </c:extLst>
        </c:ser>
        <c:ser>
          <c:idx val="4"/>
          <c:order val="4"/>
          <c:tx>
            <c:strRef>
              <c:f>'Accessi per Colore in PS e ppi'!$A$6</c:f>
              <c:strCache>
                <c:ptCount val="1"/>
                <c:pt idx="0">
                  <c:v>BIANCO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'Accessi per Colore in PS e ppi'!$B$1:$G$1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</c:v>
                </c:pt>
              </c:strCache>
            </c:strRef>
          </c:cat>
          <c:val>
            <c:numRef>
              <c:f>'Accessi per Colore in PS e ppi'!$B$6:$G$6</c:f>
              <c:numCache>
                <c:formatCode>#,##0</c:formatCode>
                <c:ptCount val="6"/>
                <c:pt idx="0">
                  <c:v>108249</c:v>
                </c:pt>
                <c:pt idx="1">
                  <c:v>71998</c:v>
                </c:pt>
                <c:pt idx="2">
                  <c:v>65877</c:v>
                </c:pt>
                <c:pt idx="3">
                  <c:v>92367</c:v>
                </c:pt>
                <c:pt idx="4">
                  <c:v>101893</c:v>
                </c:pt>
                <c:pt idx="5">
                  <c:v>86273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1A-4DA4-AE3C-D1582230F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86872688"/>
        <c:axId val="596973152"/>
      </c:barChart>
      <c:catAx>
        <c:axId val="188687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96973152"/>
        <c:crosses val="autoZero"/>
        <c:auto val="1"/>
        <c:lblAlgn val="ctr"/>
        <c:lblOffset val="100"/>
        <c:noMultiLvlLbl val="0"/>
      </c:catAx>
      <c:valAx>
        <c:axId val="596973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86872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Piacenza</c:v>
                </c:pt>
                <c:pt idx="1">
                  <c:v>Parma</c:v>
                </c:pt>
                <c:pt idx="2">
                  <c:v>Reggio</c:v>
                </c:pt>
                <c:pt idx="3">
                  <c:v>Modena</c:v>
                </c:pt>
                <c:pt idx="4">
                  <c:v>Bologna</c:v>
                </c:pt>
                <c:pt idx="5">
                  <c:v>Imola</c:v>
                </c:pt>
                <c:pt idx="6">
                  <c:v>Ferrara</c:v>
                </c:pt>
                <c:pt idx="7">
                  <c:v>Romagna</c:v>
                </c:pt>
              </c:strCache>
            </c:strRef>
          </c:cat>
          <c:val>
            <c:numRef>
              <c:f>Foglio1!$B$2:$B$9</c:f>
              <c:numCache>
                <c:formatCode>_-* #,##0_-;\-* #,##0_-;_-* "-"??_-;_-@_-</c:formatCode>
                <c:ptCount val="8"/>
                <c:pt idx="0">
                  <c:v>45918</c:v>
                </c:pt>
                <c:pt idx="1">
                  <c:v>62698</c:v>
                </c:pt>
                <c:pt idx="2">
                  <c:v>70710</c:v>
                </c:pt>
                <c:pt idx="3">
                  <c:v>135144</c:v>
                </c:pt>
                <c:pt idx="4">
                  <c:v>162423</c:v>
                </c:pt>
                <c:pt idx="5">
                  <c:v>19916</c:v>
                </c:pt>
                <c:pt idx="6">
                  <c:v>59126</c:v>
                </c:pt>
                <c:pt idx="7">
                  <c:v>191460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8-44B7-863F-412F234C791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Piacenza</c:v>
                </c:pt>
                <c:pt idx="1">
                  <c:v>Parma</c:v>
                </c:pt>
                <c:pt idx="2">
                  <c:v>Reggio</c:v>
                </c:pt>
                <c:pt idx="3">
                  <c:v>Modena</c:v>
                </c:pt>
                <c:pt idx="4">
                  <c:v>Bologna</c:v>
                </c:pt>
                <c:pt idx="5">
                  <c:v>Imola</c:v>
                </c:pt>
                <c:pt idx="6">
                  <c:v>Ferrara</c:v>
                </c:pt>
                <c:pt idx="7">
                  <c:v>Romagna</c:v>
                </c:pt>
              </c:strCache>
            </c:strRef>
          </c:cat>
          <c:val>
            <c:numRef>
              <c:f>Foglio1!$C$2:$C$9</c:f>
              <c:numCache>
                <c:formatCode>_-* #,##0_-;\-* #,##0_-;_-* "-"??_-;_-@_-</c:formatCode>
                <c:ptCount val="8"/>
                <c:pt idx="0">
                  <c:v>36365</c:v>
                </c:pt>
                <c:pt idx="1">
                  <c:v>46836</c:v>
                </c:pt>
                <c:pt idx="2">
                  <c:v>72651</c:v>
                </c:pt>
                <c:pt idx="3">
                  <c:v>133470</c:v>
                </c:pt>
                <c:pt idx="4">
                  <c:v>156896</c:v>
                </c:pt>
                <c:pt idx="5">
                  <c:v>20332</c:v>
                </c:pt>
                <c:pt idx="6">
                  <c:v>61803</c:v>
                </c:pt>
                <c:pt idx="7">
                  <c:v>183175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D8-44B7-863F-412F234C7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363056"/>
        <c:axId val="577361256"/>
      </c:barChart>
      <c:catAx>
        <c:axId val="577363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7361256"/>
        <c:crosses val="autoZero"/>
        <c:auto val="1"/>
        <c:lblAlgn val="ctr"/>
        <c:lblOffset val="100"/>
        <c:noMultiLvlLbl val="0"/>
      </c:catAx>
      <c:valAx>
        <c:axId val="577361256"/>
        <c:scaling>
          <c:orientation val="minMax"/>
        </c:scaling>
        <c:delete val="0"/>
        <c:axPos val="b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736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Foglio1!$A$2:$A$10</c:f>
              <c:strCache>
                <c:ptCount val="9"/>
                <c:pt idx="0">
                  <c:v>Parma</c:v>
                </c:pt>
                <c:pt idx="1">
                  <c:v>Piacenza</c:v>
                </c:pt>
                <c:pt idx="2">
                  <c:v>Reggio</c:v>
                </c:pt>
                <c:pt idx="3">
                  <c:v>Imola</c:v>
                </c:pt>
                <c:pt idx="4">
                  <c:v>RER</c:v>
                </c:pt>
                <c:pt idx="5">
                  <c:v>Romagna</c:v>
                </c:pt>
                <c:pt idx="6">
                  <c:v>Bologna</c:v>
                </c:pt>
                <c:pt idx="7">
                  <c:v>Ferrara</c:v>
                </c:pt>
                <c:pt idx="8">
                  <c:v>Modena</c:v>
                </c:pt>
              </c:strCache>
            </c:strRef>
          </c:cat>
          <c:val>
            <c:numRef>
              <c:f>Foglio1!$B$2:$B$10</c:f>
              <c:numCache>
                <c:formatCode>0.0</c:formatCode>
                <c:ptCount val="9"/>
                <c:pt idx="0">
                  <c:v>137.90843203888832</c:v>
                </c:pt>
                <c:pt idx="1">
                  <c:v>160.35508744482317</c:v>
                </c:pt>
                <c:pt idx="2">
                  <c:v>133.70925469996257</c:v>
                </c:pt>
                <c:pt idx="3">
                  <c:v>149.92923605046823</c:v>
                </c:pt>
                <c:pt idx="4">
                  <c:v>167.57622706573721</c:v>
                </c:pt>
                <c:pt idx="5">
                  <c:v>170.43315087686813</c:v>
                </c:pt>
                <c:pt idx="6">
                  <c:v>183.34339848401899</c:v>
                </c:pt>
                <c:pt idx="7">
                  <c:v>173.2817917254032</c:v>
                </c:pt>
                <c:pt idx="8">
                  <c:v>191.18054808938282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8-44B7-863F-412F234C791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Foglio1!$A$2:$A$10</c:f>
              <c:strCache>
                <c:ptCount val="9"/>
                <c:pt idx="0">
                  <c:v>Parma</c:v>
                </c:pt>
                <c:pt idx="1">
                  <c:v>Piacenza</c:v>
                </c:pt>
                <c:pt idx="2">
                  <c:v>Reggio</c:v>
                </c:pt>
                <c:pt idx="3">
                  <c:v>Imola</c:v>
                </c:pt>
                <c:pt idx="4">
                  <c:v>RER</c:v>
                </c:pt>
                <c:pt idx="5">
                  <c:v>Romagna</c:v>
                </c:pt>
                <c:pt idx="6">
                  <c:v>Bologna</c:v>
                </c:pt>
                <c:pt idx="7">
                  <c:v>Ferrara</c:v>
                </c:pt>
                <c:pt idx="8">
                  <c:v>Modena</c:v>
                </c:pt>
              </c:strCache>
            </c:strRef>
          </c:cat>
          <c:val>
            <c:numRef>
              <c:f>Foglio1!$C$2:$C$10</c:f>
              <c:numCache>
                <c:formatCode>0.0</c:formatCode>
                <c:ptCount val="9"/>
                <c:pt idx="0">
                  <c:v>102.05611386634824</c:v>
                </c:pt>
                <c:pt idx="1">
                  <c:v>126.60100751633647</c:v>
                </c:pt>
                <c:pt idx="2">
                  <c:v>136.93215872979971</c:v>
                </c:pt>
                <c:pt idx="3">
                  <c:v>153.15315315315314</c:v>
                </c:pt>
                <c:pt idx="4">
                  <c:v>159.05149578524532</c:v>
                </c:pt>
                <c:pt idx="5">
                  <c:v>162.85334530599181</c:v>
                </c:pt>
                <c:pt idx="6">
                  <c:v>176.37047512202361</c:v>
                </c:pt>
                <c:pt idx="7">
                  <c:v>181.17086984179099</c:v>
                </c:pt>
                <c:pt idx="8">
                  <c:v>188.36024832448712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D8-44B7-863F-412F234C7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363056"/>
        <c:axId val="577361256"/>
      </c:barChart>
      <c:catAx>
        <c:axId val="577363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7361256"/>
        <c:crosses val="autoZero"/>
        <c:auto val="1"/>
        <c:lblAlgn val="ctr"/>
        <c:lblOffset val="100"/>
        <c:noMultiLvlLbl val="0"/>
      </c:catAx>
      <c:valAx>
        <c:axId val="577361256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736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32882803951575E-2"/>
          <c:y val="0"/>
          <c:w val="0.88640779723452057"/>
          <c:h val="0.83570984514801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Piacenza</c:v>
                </c:pt>
                <c:pt idx="1">
                  <c:v>Parma</c:v>
                </c:pt>
                <c:pt idx="2">
                  <c:v>Reggio</c:v>
                </c:pt>
                <c:pt idx="3">
                  <c:v>Modena</c:v>
                </c:pt>
                <c:pt idx="4">
                  <c:v>Bologna</c:v>
                </c:pt>
                <c:pt idx="5">
                  <c:v>Imola</c:v>
                </c:pt>
                <c:pt idx="6">
                  <c:v>Ferrara</c:v>
                </c:pt>
                <c:pt idx="7">
                  <c:v>Romagna</c:v>
                </c:pt>
              </c:strCache>
            </c:strRef>
          </c:cat>
          <c:val>
            <c:numRef>
              <c:f>Foglio1!$B$2:$B$9</c:f>
              <c:numCache>
                <c:formatCode>_-* #,##0_-;\-* #,##0_-;_-* "-"??_-;_-@_-</c:formatCode>
                <c:ptCount val="8"/>
                <c:pt idx="0">
                  <c:v>31142</c:v>
                </c:pt>
                <c:pt idx="1">
                  <c:v>39752</c:v>
                </c:pt>
                <c:pt idx="2">
                  <c:v>46892</c:v>
                </c:pt>
                <c:pt idx="3">
                  <c:v>90411</c:v>
                </c:pt>
                <c:pt idx="4">
                  <c:v>109319</c:v>
                </c:pt>
                <c:pt idx="5">
                  <c:v>10792</c:v>
                </c:pt>
                <c:pt idx="6">
                  <c:v>28418</c:v>
                </c:pt>
                <c:pt idx="7">
                  <c:v>127270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8-44B7-863F-412F234C791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Foglio1!$A$2:$A$9</c:f>
              <c:strCache>
                <c:ptCount val="8"/>
                <c:pt idx="0">
                  <c:v>Piacenza</c:v>
                </c:pt>
                <c:pt idx="1">
                  <c:v>Parma</c:v>
                </c:pt>
                <c:pt idx="2">
                  <c:v>Reggio</c:v>
                </c:pt>
                <c:pt idx="3">
                  <c:v>Modena</c:v>
                </c:pt>
                <c:pt idx="4">
                  <c:v>Bologna</c:v>
                </c:pt>
                <c:pt idx="5">
                  <c:v>Imola</c:v>
                </c:pt>
                <c:pt idx="6">
                  <c:v>Ferrara</c:v>
                </c:pt>
                <c:pt idx="7">
                  <c:v>Romagna</c:v>
                </c:pt>
              </c:strCache>
            </c:strRef>
          </c:cat>
          <c:val>
            <c:numRef>
              <c:f>Foglio1!$C$2:$C$9</c:f>
              <c:numCache>
                <c:formatCode>_-* #,##0_-;\-* #,##0_-;_-* "-"??_-;_-@_-</c:formatCode>
                <c:ptCount val="8"/>
                <c:pt idx="0">
                  <c:v>23555</c:v>
                </c:pt>
                <c:pt idx="1">
                  <c:v>24494</c:v>
                </c:pt>
                <c:pt idx="2">
                  <c:v>43971</c:v>
                </c:pt>
                <c:pt idx="3">
                  <c:v>87712</c:v>
                </c:pt>
                <c:pt idx="4">
                  <c:v>100222</c:v>
                </c:pt>
                <c:pt idx="5">
                  <c:v>10364</c:v>
                </c:pt>
                <c:pt idx="6">
                  <c:v>30170</c:v>
                </c:pt>
                <c:pt idx="7">
                  <c:v>114248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D8-44B7-863F-412F234C7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363056"/>
        <c:axId val="577361256"/>
      </c:barChart>
      <c:catAx>
        <c:axId val="577363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7361256"/>
        <c:crosses val="autoZero"/>
        <c:auto val="1"/>
        <c:lblAlgn val="ctr"/>
        <c:lblOffset val="100"/>
        <c:noMultiLvlLbl val="0"/>
      </c:catAx>
      <c:valAx>
        <c:axId val="577361256"/>
        <c:scaling>
          <c:orientation val="minMax"/>
        </c:scaling>
        <c:delete val="0"/>
        <c:axPos val="b"/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736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Foglio1!$A$2:$A$10</c:f>
              <c:strCache>
                <c:ptCount val="9"/>
                <c:pt idx="0">
                  <c:v>Parma</c:v>
                </c:pt>
                <c:pt idx="1">
                  <c:v>Imola</c:v>
                </c:pt>
                <c:pt idx="2">
                  <c:v>Piacenza</c:v>
                </c:pt>
                <c:pt idx="3">
                  <c:v>Reggio</c:v>
                </c:pt>
                <c:pt idx="4">
                  <c:v>Ferrara</c:v>
                </c:pt>
                <c:pt idx="5">
                  <c:v>RER</c:v>
                </c:pt>
                <c:pt idx="6">
                  <c:v>Romagna</c:v>
                </c:pt>
                <c:pt idx="7">
                  <c:v>Bologna</c:v>
                </c:pt>
                <c:pt idx="8">
                  <c:v>Modena</c:v>
                </c:pt>
              </c:strCache>
            </c:strRef>
          </c:cat>
          <c:val>
            <c:numRef>
              <c:f>Foglio1!$B$2:$B$10</c:f>
              <c:numCache>
                <c:formatCode>0.0</c:formatCode>
                <c:ptCount val="9"/>
                <c:pt idx="0">
                  <c:v>87.437174876549321</c:v>
                </c:pt>
                <c:pt idx="1">
                  <c:v>81.243036526242889</c:v>
                </c:pt>
                <c:pt idx="2">
                  <c:v>108.75426049058501</c:v>
                </c:pt>
                <c:pt idx="3">
                  <c:v>88.670546901296049</c:v>
                </c:pt>
                <c:pt idx="4">
                  <c:v>83.285220668614613</c:v>
                </c:pt>
                <c:pt idx="5">
                  <c:v>108.51855256578992</c:v>
                </c:pt>
                <c:pt idx="6">
                  <c:v>113.29273536038342</c:v>
                </c:pt>
                <c:pt idx="7">
                  <c:v>123.3994999407379</c:v>
                </c:pt>
                <c:pt idx="8">
                  <c:v>127.89931135166333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D8-44B7-863F-412F234C7918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Foglio1!$A$2:$A$10</c:f>
              <c:strCache>
                <c:ptCount val="9"/>
                <c:pt idx="0">
                  <c:v>Parma</c:v>
                </c:pt>
                <c:pt idx="1">
                  <c:v>Imola</c:v>
                </c:pt>
                <c:pt idx="2">
                  <c:v>Piacenza</c:v>
                </c:pt>
                <c:pt idx="3">
                  <c:v>Reggio</c:v>
                </c:pt>
                <c:pt idx="4">
                  <c:v>Ferrara</c:v>
                </c:pt>
                <c:pt idx="5">
                  <c:v>RER</c:v>
                </c:pt>
                <c:pt idx="6">
                  <c:v>Romagna</c:v>
                </c:pt>
                <c:pt idx="7">
                  <c:v>Bologna</c:v>
                </c:pt>
                <c:pt idx="8">
                  <c:v>Modena</c:v>
                </c:pt>
              </c:strCache>
            </c:strRef>
          </c:cat>
          <c:val>
            <c:numRef>
              <c:f>Foglio1!$C$2:$C$10</c:f>
              <c:numCache>
                <c:formatCode>0.0</c:formatCode>
                <c:ptCount val="9"/>
                <c:pt idx="0">
                  <c:v>53.372671727780634</c:v>
                </c:pt>
                <c:pt idx="1">
                  <c:v>78.068034589773731</c:v>
                </c:pt>
                <c:pt idx="2">
                  <c:v>82.004309969677024</c:v>
                </c:pt>
                <c:pt idx="3">
                  <c:v>82.876270822260167</c:v>
                </c:pt>
                <c:pt idx="4">
                  <c:v>88.44109740832701</c:v>
                </c:pt>
                <c:pt idx="5">
                  <c:v>97.178763269603465</c:v>
                </c:pt>
                <c:pt idx="6">
                  <c:v>101.57318954289042</c:v>
                </c:pt>
                <c:pt idx="7">
                  <c:v>112.6619018820075</c:v>
                </c:pt>
                <c:pt idx="8">
                  <c:v>123.78402712997239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D8-44B7-863F-412F234C7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7363056"/>
        <c:axId val="577361256"/>
      </c:barChart>
      <c:catAx>
        <c:axId val="577363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7361256"/>
        <c:crosses val="autoZero"/>
        <c:auto val="1"/>
        <c:lblAlgn val="ctr"/>
        <c:lblOffset val="100"/>
        <c:noMultiLvlLbl val="0"/>
      </c:catAx>
      <c:valAx>
        <c:axId val="577361256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7736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617_1EFE08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E80F5F2-AE89-4465-8BF6-1E05097B7AC0}" authorId="{FE699B73-B107-C459-5B84-71CB71F2C0C7}" created="2024-06-27T14:37:26.519">
    <pc:sldMkLst xmlns:pc="http://schemas.microsoft.com/office/powerpoint/2013/main/command">
      <pc:docMk/>
      <pc:sldMk cId="32497801" sldId="1559"/>
    </pc:sldMkLst>
    <p188:txBody>
      <a:bodyPr/>
      <a:lstStyle/>
      <a:p>
        <a:r>
          <a:rPr lang="it-IT"/>
          <a:t>Da aggiornare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043A8-6DEC-4CF7-B300-72871CABB197}" type="datetimeFigureOut">
              <a:t>09/07/2024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65942-7EB7-4AD7-8858-FB5FEA1B57F2}" type="slidenum"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21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Totale di tutti i mesi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65942-7EB7-4AD7-8858-FB5FEA1B57F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619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err="1"/>
              <a:t>N</a:t>
            </a:r>
            <a:r>
              <a:rPr lang="it-IT"/>
              <a:t> questo grafico è possibile notare come considerando gli accessi di gennaio e febbraio dal 2019 al 2024 gli accessi hanno subito un incremento costante dal 2021 in poi, questo dato di per se normale e coerente con il dato nazionale, ha subito una riduzione nel 2024.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it-IT" noProof="0" smtClean="0"/>
              <a:t>9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1322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aggiornare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65942-7EB7-4AD7-8858-FB5FEA1B57F2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27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/>
              <a:t>Il trend dei tempi di attesa in pronto soccorso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200"/>
              <a:t>Dal 2019 al 2020 il trend di accessi in Ps si è ridotto ed anche il tempo di attesa alla visita di conseguenza si è visto in riduzione significativa.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200"/>
              <a:t>A partire dal 2021 con il progressivo incremento degli accessi totali in pronto soccorso si è registrata contestualmente una sempre maggiore pressione sui PS che nel frattempo avevano mutato assetto organizzativo ed erano già in sofferenza di personale in ambito di emergenza urgenza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200"/>
              <a:t>Questo scenario ha portato a tempi di attesa superiori al periodo </a:t>
            </a:r>
            <a:r>
              <a:rPr lang="it-IT" sz="1200" err="1"/>
              <a:t>pre</a:t>
            </a:r>
            <a:r>
              <a:rPr lang="it-IT" sz="1200"/>
              <a:t>-covid nonostante la riduzione del numero totale di accessi.</a:t>
            </a:r>
          </a:p>
          <a:p>
            <a:endParaRPr lang="en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D65942-7EB7-4AD7-8858-FB5FEA1B57F2}" type="slidenum">
              <a:rPr lang="en-IT" smtClean="0"/>
              <a:t>16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4938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e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800"/>
            </a:lvl1pPr>
          </a:lstStyle>
          <a:p>
            <a:r>
              <a:t>Autore e data</a:t>
            </a:r>
          </a:p>
        </p:txBody>
      </p:sp>
      <p:sp>
        <p:nvSpPr>
          <p:cNvPr id="12" name="Titolo presentazion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presentazione</a:t>
            </a:r>
          </a:p>
        </p:txBody>
      </p:sp>
      <p:sp>
        <p:nvSpPr>
          <p:cNvPr id="1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090572"/>
      </p:ext>
    </p:extLst>
  </p:cSld>
  <p:clrMapOvr>
    <a:masterClrMapping/>
  </p:clrMapOvr>
  <p:transition spd="med"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sz="1800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2786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09/07/2024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‹N›</a:t>
            </a:fld>
            <a:endParaRPr lang="en-GB"/>
          </a:p>
        </p:txBody>
      </p:sp>
      <p:pic>
        <p:nvPicPr>
          <p:cNvPr id="8" name="Immagine 7" descr="Immagine che contiene testo, Carattere, schermata, design&#10;&#10;Descrizione generata automaticamente">
            <a:extLst>
              <a:ext uri="{FF2B5EF4-FFF2-40B4-BE49-F238E27FC236}">
                <a16:creationId xmlns:a16="http://schemas.microsoft.com/office/drawing/2014/main" id="{8D664E71-C35C-1ABE-4F7D-BA004DB3FF7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5" y="136525"/>
            <a:ext cx="1571816" cy="33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617_1EFE08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96648"/>
            <a:ext cx="9144000" cy="983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Riorganizzazione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Emergenza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Urgenza</a:t>
            </a:r>
            <a:r>
              <a:rPr lang="en-GB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Aggiornamento a </a:t>
            </a:r>
            <a:r>
              <a:rPr lang="en-GB" sz="1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Luglio</a:t>
            </a:r>
            <a:r>
              <a:rPr lang="en-GB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A87A7-14AC-FD46-CD46-44C5143F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</a:t>
            </a:fld>
            <a:endParaRPr lang="en-GB"/>
          </a:p>
        </p:txBody>
      </p:sp>
      <p:pic>
        <p:nvPicPr>
          <p:cNvPr id="4" name="Immagine 3" descr="Immagine che contiene testo, Carattere, schermata, design&#10;&#10;Descrizione generata automaticamente">
            <a:extLst>
              <a:ext uri="{FF2B5EF4-FFF2-40B4-BE49-F238E27FC236}">
                <a16:creationId xmlns:a16="http://schemas.microsoft.com/office/drawing/2014/main" id="{40CEFD9E-A2BC-C7A5-5B7C-1192B4FF7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3" y="78530"/>
            <a:ext cx="3519489" cy="750533"/>
          </a:xfrm>
          <a:prstGeom prst="rect">
            <a:avLst/>
          </a:prstGeom>
        </p:spPr>
      </p:pic>
      <p:sp>
        <p:nvSpPr>
          <p:cNvPr id="8" name="Segnaposto data 7">
            <a:extLst>
              <a:ext uri="{FF2B5EF4-FFF2-40B4-BE49-F238E27FC236}">
                <a16:creationId xmlns:a16="http://schemas.microsoft.com/office/drawing/2014/main" id="{190334EF-2316-0FA7-8C72-9CB1198D8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911" y="6356350"/>
            <a:ext cx="2743200" cy="365125"/>
          </a:xfrm>
        </p:spPr>
        <p:txBody>
          <a:bodyPr/>
          <a:lstStyle/>
          <a:p>
            <a:fld id="{6BC01736-30B9-4DB5-A156-73FFDA913A19}" type="datetime1">
              <a:rPr lang="en-GB" sz="1600" b="1" smtClean="0">
                <a:solidFill>
                  <a:schemeClr val="tx1"/>
                </a:solidFill>
              </a:rPr>
              <a:t>09/07/2024</a:t>
            </a:fld>
            <a:endParaRPr lang="en-GB" sz="1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7794DFAE-704C-C4F3-A5D4-61A05C9E08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69522"/>
              </p:ext>
            </p:extLst>
          </p:nvPr>
        </p:nvGraphicFramePr>
        <p:xfrm>
          <a:off x="496478" y="1385740"/>
          <a:ext cx="11299596" cy="5107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D05ED3-A428-6FAD-9285-52CCE2AE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10</a:t>
            </a:fld>
            <a:endParaRPr lang="en-GB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3BE2320-0F06-7966-C026-6172EF67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0615"/>
          </a:xfrm>
        </p:spPr>
        <p:txBody>
          <a:bodyPr anchor="ctr">
            <a:norm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 gennaio-maggio 2023 e 2024: 35.000 accessi al PS in meno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2094DE9-E3F3-F2E7-FEA4-790E5B0B2BFC}"/>
              </a:ext>
            </a:extLst>
          </p:cNvPr>
          <p:cNvSpPr txBox="1"/>
          <p:nvPr/>
        </p:nvSpPr>
        <p:spPr>
          <a:xfrm>
            <a:off x="8785781" y="3073138"/>
            <a:ext cx="3139126" cy="83099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b="1" dirty="0"/>
              <a:t>Totale 2023: 747.395</a:t>
            </a:r>
          </a:p>
          <a:p>
            <a:r>
              <a:rPr lang="it-IT" sz="2400" b="1" dirty="0"/>
              <a:t>Totale 2024: 711.528</a:t>
            </a:r>
          </a:p>
        </p:txBody>
      </p:sp>
    </p:spTree>
    <p:extLst>
      <p:ext uri="{BB962C8B-B14F-4D97-AF65-F5344CB8AC3E}">
        <p14:creationId xmlns:p14="http://schemas.microsoft.com/office/powerpoint/2010/main" val="44430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7794DFAE-704C-C4F3-A5D4-61A05C9E08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232717"/>
              </p:ext>
            </p:extLst>
          </p:nvPr>
        </p:nvGraphicFramePr>
        <p:xfrm>
          <a:off x="496478" y="1385740"/>
          <a:ext cx="11299596" cy="5107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D05ED3-A428-6FAD-9285-52CCE2AE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11</a:t>
            </a:fld>
            <a:endParaRPr lang="en-GB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6CB268FB-F9BB-2883-4FCF-3D3713A0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0615"/>
          </a:xfrm>
        </p:spPr>
        <p:txBody>
          <a:bodyPr anchor="ctr">
            <a:norm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 gennaio-maggio 2023 e 2024: 9 accessi al PS ogni 1.000 residenti in meno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4C30FD3-9C6E-1E30-86F1-58FEEB68D4E1}"/>
              </a:ext>
            </a:extLst>
          </p:cNvPr>
          <p:cNvSpPr/>
          <p:nvPr/>
        </p:nvSpPr>
        <p:spPr>
          <a:xfrm>
            <a:off x="395926" y="3374798"/>
            <a:ext cx="9841583" cy="575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37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7794DFAE-704C-C4F3-A5D4-61A05C9E08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621176"/>
              </p:ext>
            </p:extLst>
          </p:nvPr>
        </p:nvGraphicFramePr>
        <p:xfrm>
          <a:off x="496478" y="1385740"/>
          <a:ext cx="11299596" cy="5107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D05ED3-A428-6FAD-9285-52CCE2AE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23BE2320-0F06-7966-C026-6172EF674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0615"/>
          </a:xfrm>
        </p:spPr>
        <p:txBody>
          <a:bodyPr anchor="ctr">
            <a:norm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 gennaio-maggio 2023 e 2024: 49.000 accessi al PS in meno per </a:t>
            </a:r>
            <a:r>
              <a:rPr lang="it-IT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codici bianchi e verdi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2094DE9-E3F3-F2E7-FEA4-790E5B0B2BFC}"/>
              </a:ext>
            </a:extLst>
          </p:cNvPr>
          <p:cNvSpPr txBox="1"/>
          <p:nvPr/>
        </p:nvSpPr>
        <p:spPr>
          <a:xfrm>
            <a:off x="7673418" y="4326903"/>
            <a:ext cx="3139126" cy="83099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b="1" dirty="0"/>
              <a:t>Totale 2023: 483.996</a:t>
            </a:r>
          </a:p>
          <a:p>
            <a:r>
              <a:rPr lang="it-IT" sz="2400" b="1" dirty="0"/>
              <a:t>Totale 2024: 434.736</a:t>
            </a:r>
          </a:p>
        </p:txBody>
      </p:sp>
    </p:spTree>
    <p:extLst>
      <p:ext uri="{BB962C8B-B14F-4D97-AF65-F5344CB8AC3E}">
        <p14:creationId xmlns:p14="http://schemas.microsoft.com/office/powerpoint/2010/main" val="310954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7794DFAE-704C-C4F3-A5D4-61A05C9E08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642236"/>
              </p:ext>
            </p:extLst>
          </p:nvPr>
        </p:nvGraphicFramePr>
        <p:xfrm>
          <a:off x="496478" y="1385740"/>
          <a:ext cx="11299596" cy="5107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D05ED3-A428-6FAD-9285-52CCE2AE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13</a:t>
            </a:fld>
            <a:endParaRPr lang="en-GB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6CB268FB-F9BB-2883-4FCF-3D3713A02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0615"/>
          </a:xfrm>
        </p:spPr>
        <p:txBody>
          <a:bodyPr anchor="ctr">
            <a:norm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 gennaio-maggio 2023 e 2024: 11 accessi al PS ogni 1.000 residenti in meno per </a:t>
            </a:r>
            <a:r>
              <a:rPr lang="it-IT" sz="28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codici bianchi e verdi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94C30FD3-9C6E-1E30-86F1-58FEEB68D4E1}"/>
              </a:ext>
            </a:extLst>
          </p:cNvPr>
          <p:cNvSpPr/>
          <p:nvPr/>
        </p:nvSpPr>
        <p:spPr>
          <a:xfrm>
            <a:off x="395926" y="2903455"/>
            <a:ext cx="9841583" cy="5750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4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43F0F0-920C-A4F5-A042-1797B7FA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3372"/>
            <a:ext cx="10515600" cy="581718"/>
          </a:xfrm>
        </p:spPr>
        <p:txBody>
          <a:bodyPr>
            <a:no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Calibri"/>
                <a:cs typeface="Calibri"/>
              </a:rPr>
              <a:t>Accessi ai 42 CAU dalla data di apertura al 30 giugno 2024</a:t>
            </a:r>
          </a:p>
        </p:txBody>
      </p:sp>
      <p:graphicFrame>
        <p:nvGraphicFramePr>
          <p:cNvPr id="7" name="Segnaposto contenuto 6">
            <a:extLst>
              <a:ext uri="{FF2B5EF4-FFF2-40B4-BE49-F238E27FC236}">
                <a16:creationId xmlns:a16="http://schemas.microsoft.com/office/drawing/2014/main" id="{4CFFE802-AC18-7C32-42E2-B992373F0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844456"/>
              </p:ext>
            </p:extLst>
          </p:nvPr>
        </p:nvGraphicFramePr>
        <p:xfrm>
          <a:off x="1846215" y="2088269"/>
          <a:ext cx="78867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54748601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81734062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626561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AUSL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Numero CAU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Accessi totali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30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Piacenza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22.853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648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Parma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28.160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386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Reggio Emilia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26.518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376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Modena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19.470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88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Bologna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49.149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12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Imola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9.864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848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Ferrara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22.788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5288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Romagna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61.848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818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606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32BB8-A7F5-5AF7-CD7B-1D8DB5638EF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IT" smtClean="0"/>
              <a:t>15</a:t>
            </a:fld>
            <a:endParaRPr lang="en-IT"/>
          </a:p>
        </p:txBody>
      </p:sp>
      <p:sp>
        <p:nvSpPr>
          <p:cNvPr id="6" name="Google Shape;195;g276226b5e7c_0_14">
            <a:extLst>
              <a:ext uri="{FF2B5EF4-FFF2-40B4-BE49-F238E27FC236}">
                <a16:creationId xmlns:a16="http://schemas.microsoft.com/office/drawing/2014/main" id="{0780F743-B11A-5DCB-3480-AACBF5C3ABBD}"/>
              </a:ext>
            </a:extLst>
          </p:cNvPr>
          <p:cNvSpPr/>
          <p:nvPr/>
        </p:nvSpPr>
        <p:spPr>
          <a:xfrm>
            <a:off x="-75" y="-400"/>
            <a:ext cx="12201600" cy="4479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chemeClr val="lt1"/>
              </a:buClr>
              <a:buSzPts val="3000"/>
            </a:pPr>
            <a:r>
              <a:rPr lang="it-IT" sz="2800" b="1" i="1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Il riscontro dei cittadini - Dati raccolti sulla soddisfazione degli utenti dei </a:t>
            </a:r>
            <a:r>
              <a:rPr lang="it-IT" sz="2800" b="1" i="1" err="1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cau</a:t>
            </a:r>
            <a:endParaRPr lang="it-IT" sz="2800" b="1" i="1">
              <a:solidFill>
                <a:schemeClr val="bg1"/>
              </a:solidFill>
              <a:latin typeface="Calibri"/>
              <a:ea typeface="+mj-ea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90B334-CB44-B8D8-7AA8-295644303685}"/>
              </a:ext>
            </a:extLst>
          </p:cNvPr>
          <p:cNvSpPr txBox="1"/>
          <p:nvPr/>
        </p:nvSpPr>
        <p:spPr>
          <a:xfrm>
            <a:off x="1989536" y="5427079"/>
            <a:ext cx="61650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i="1">
                <a:latin typeface="Calibri" panose="020F0502020204030204" pitchFamily="34" charset="0"/>
                <a:cs typeface="Calibri" panose="020F0502020204030204" pitchFamily="34" charset="0"/>
              </a:rPr>
              <a:t>Consiglierebbe il servizio ad altri?</a:t>
            </a:r>
            <a:endParaRPr lang="en-IT" sz="2000" b="1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484DCE-F292-DE71-1D9F-DC8A03086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3" r="78131" b="90332"/>
          <a:stretch/>
        </p:blipFill>
        <p:spPr>
          <a:xfrm>
            <a:off x="5714698" y="5368420"/>
            <a:ext cx="3168536" cy="4866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2DFD014-B828-845D-4D08-FED8AE8B7A07}"/>
              </a:ext>
            </a:extLst>
          </p:cNvPr>
          <p:cNvSpPr txBox="1"/>
          <p:nvPr/>
        </p:nvSpPr>
        <p:spPr>
          <a:xfrm>
            <a:off x="8126017" y="1650977"/>
            <a:ext cx="3860874" cy="11695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1800" b="0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83% </a:t>
            </a:r>
            <a:r>
              <a:rPr lang="it-IT" sz="1800" b="0" i="0" u="none" strike="noStrike" dirty="0">
                <a:effectLst/>
                <a:latin typeface="Calibri" panose="020F0502020204030204" pitchFamily="34" charset="0"/>
              </a:rPr>
              <a:t>dei pazienti valuta i CAU </a:t>
            </a:r>
            <a:r>
              <a:rPr lang="it-IT" sz="1800" b="0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positivamente e molto positivamente</a:t>
            </a:r>
          </a:p>
          <a:p>
            <a:pPr algn="ctr"/>
            <a:endParaRPr lang="it-IT" dirty="0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  <a:p>
            <a:pPr algn="ctr"/>
            <a:r>
              <a:rPr lang="it-IT" sz="1600" dirty="0">
                <a:solidFill>
                  <a:srgbClr val="C00000"/>
                </a:solidFill>
                <a:latin typeface="Calibri" panose="020F0502020204030204" pitchFamily="34" charset="0"/>
              </a:rPr>
              <a:t>(circa 4.400 moduli compilati)</a:t>
            </a:r>
            <a:endParaRPr lang="en-IT" sz="16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026B80-E65E-9EEB-9CBC-B997A2385536}"/>
              </a:ext>
            </a:extLst>
          </p:cNvPr>
          <p:cNvSpPr txBox="1"/>
          <p:nvPr/>
        </p:nvSpPr>
        <p:spPr>
          <a:xfrm>
            <a:off x="2343149" y="1657350"/>
            <a:ext cx="4557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2000" b="1" i="1">
                <a:latin typeface="Calibri" panose="020F0502020204030204" pitchFamily="34" charset="0"/>
                <a:cs typeface="Calibri" panose="020F0502020204030204" pitchFamily="34" charset="0"/>
              </a:rPr>
              <a:t>Valutazione complessiva del CAU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23EDCF-D13E-DD91-A7D0-8215ED104D53}"/>
              </a:ext>
            </a:extLst>
          </p:cNvPr>
          <p:cNvSpPr txBox="1"/>
          <p:nvPr/>
        </p:nvSpPr>
        <p:spPr>
          <a:xfrm>
            <a:off x="393123" y="679765"/>
            <a:ext cx="10643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/>
              <a:t>Dal 2024 si è provveduto all’implementazione di un format per raccogliere informazioni da parte dei cittadini sulla soddisfazione e sulla qualità percepita dal nuovo servizio CAU.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319839E-96CD-4AE1-8091-4312E2D8E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462" y="5923722"/>
            <a:ext cx="7401958" cy="40963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EB425AD-39F2-60F4-D41F-38825A2A2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117" y="2042052"/>
            <a:ext cx="4331734" cy="338502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B6791A8-16B6-C414-5E3E-6A259757B5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9987" y="3078689"/>
            <a:ext cx="1038370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5505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28AC11-BFDF-42EF-80FF-717BBF909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C56AF6-38E4-490B-8E2B-1A1037B4E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2FD26B0-16CE-4AD4-9CE4-A63EBF330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Google Shape;195;g276226b5e7c_0_14">
            <a:extLst>
              <a:ext uri="{FF2B5EF4-FFF2-40B4-BE49-F238E27FC236}">
                <a16:creationId xmlns:a16="http://schemas.microsoft.com/office/drawing/2014/main" id="{DB4F30D0-1647-5ED7-3708-C0EC57E9DA10}"/>
              </a:ext>
            </a:extLst>
          </p:cNvPr>
          <p:cNvSpPr/>
          <p:nvPr/>
        </p:nvSpPr>
        <p:spPr>
          <a:xfrm>
            <a:off x="553792" y="2945176"/>
            <a:ext cx="2984937" cy="2757975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000"/>
            </a:pPr>
            <a:r>
              <a:rPr lang="en-US" sz="3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</a:t>
            </a:r>
            <a:r>
              <a:rPr lang="en-US" sz="34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primi</a:t>
            </a:r>
            <a:r>
              <a:rPr lang="en-US" sz="3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dati</a:t>
            </a:r>
            <a:r>
              <a:rPr lang="en-US" sz="34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 accesso ai CAU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C074D-DC29-34AF-8C10-07E7C559F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4671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330EA680-D336-4FF7-8B7A-9848BB0A1C32}" type="slidenum">
              <a:rPr lang="en-US" sz="11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 sz="110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80642-193B-F079-EE67-4E993AFAD64C}"/>
              </a:ext>
            </a:extLst>
          </p:cNvPr>
          <p:cNvSpPr txBox="1"/>
          <p:nvPr/>
        </p:nvSpPr>
        <p:spPr>
          <a:xfrm>
            <a:off x="4488656" y="614059"/>
            <a:ext cx="6334473" cy="5647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4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230.000 accessi nei 42 CAU attivi dal Novembre 2023 al 30 giugno 2024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0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83% </a:t>
            </a:r>
            <a:r>
              <a:rPr lang="it-IT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dei pazienti dimessi al domicilio</a:t>
            </a: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Tempi di attesa mediamente pari a </a:t>
            </a:r>
            <a:r>
              <a:rPr lang="it-IT" sz="20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45 minuti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0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68% </a:t>
            </a:r>
            <a:r>
              <a:rPr lang="it-IT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dei pazienti nella fascia 18-64anni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20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0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82% </a:t>
            </a:r>
            <a:r>
              <a:rPr lang="it-IT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degli accessi in orario diurno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it-IT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476</a:t>
            </a:r>
            <a:r>
              <a:rPr lang="it-IT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medici dei quali 67% di età inferiore o uguale a 34 anni e </a:t>
            </a:r>
            <a:r>
              <a:rPr lang="it-IT" sz="2000" b="1" i="0" u="none" strike="noStrike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50% specializzandi</a:t>
            </a:r>
          </a:p>
          <a:p>
            <a:pPr>
              <a:spcAft>
                <a:spcPts val="600"/>
              </a:spcAft>
            </a:pPr>
            <a:b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Pianificati a termine 2024  50 CAU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3249780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40B8FD-ED7C-CA1F-27DF-F9963F762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00" y="537963"/>
            <a:ext cx="10204451" cy="533400"/>
          </a:xfrm>
        </p:spPr>
        <p:txBody>
          <a:bodyPr>
            <a:noAutofit/>
          </a:bodyPr>
          <a:lstStyle/>
          <a:p>
            <a:pPr algn="ctr"/>
            <a:r>
              <a:rPr lang="it-IT" sz="4000" dirty="0">
                <a:solidFill>
                  <a:srgbClr val="FF0000"/>
                </a:solidFill>
                <a:latin typeface="Calibri"/>
                <a:cs typeface="Calibri"/>
              </a:rPr>
              <a:t>Distribuzione dei CAU 2024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229E2BE-E1AE-757F-523F-9ACCE522F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05" y="1475229"/>
            <a:ext cx="9341303" cy="5227511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0CE6BB0C-D1A4-DE28-9766-6097BAEE8B12}"/>
              </a:ext>
            </a:extLst>
          </p:cNvPr>
          <p:cNvSpPr>
            <a:spLocks noChangeAspect="1"/>
          </p:cNvSpPr>
          <p:nvPr/>
        </p:nvSpPr>
        <p:spPr>
          <a:xfrm>
            <a:off x="2295727" y="1984443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DC814895-6399-EA72-0DD8-5AF48E2600E1}"/>
              </a:ext>
            </a:extLst>
          </p:cNvPr>
          <p:cNvSpPr>
            <a:spLocks noChangeAspect="1"/>
          </p:cNvSpPr>
          <p:nvPr/>
        </p:nvSpPr>
        <p:spPr>
          <a:xfrm>
            <a:off x="2791838" y="2305455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C37D08DD-149A-E0F5-E5FE-2D0D69734A83}"/>
              </a:ext>
            </a:extLst>
          </p:cNvPr>
          <p:cNvSpPr>
            <a:spLocks noChangeAspect="1"/>
          </p:cNvSpPr>
          <p:nvPr/>
        </p:nvSpPr>
        <p:spPr>
          <a:xfrm>
            <a:off x="2213041" y="2470826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54C898DC-5E71-84A2-91A2-F5C609635A92}"/>
              </a:ext>
            </a:extLst>
          </p:cNvPr>
          <p:cNvSpPr>
            <a:spLocks noChangeAspect="1"/>
          </p:cNvSpPr>
          <p:nvPr/>
        </p:nvSpPr>
        <p:spPr>
          <a:xfrm>
            <a:off x="1464011" y="2976664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2696ACDB-FC8B-D31F-E66E-D49E0CDABDF5}"/>
              </a:ext>
            </a:extLst>
          </p:cNvPr>
          <p:cNvSpPr>
            <a:spLocks noChangeAspect="1"/>
          </p:cNvSpPr>
          <p:nvPr/>
        </p:nvSpPr>
        <p:spPr>
          <a:xfrm>
            <a:off x="3083668" y="2655651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9D12D648-B01E-12EE-7C49-D55B47B15E11}"/>
              </a:ext>
            </a:extLst>
          </p:cNvPr>
          <p:cNvSpPr>
            <a:spLocks noChangeAspect="1"/>
          </p:cNvSpPr>
          <p:nvPr/>
        </p:nvSpPr>
        <p:spPr>
          <a:xfrm>
            <a:off x="3861881" y="2922664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94767FEE-2205-AC60-A4C6-988983CA1F29}"/>
              </a:ext>
            </a:extLst>
          </p:cNvPr>
          <p:cNvSpPr>
            <a:spLocks noChangeAspect="1"/>
          </p:cNvSpPr>
          <p:nvPr/>
        </p:nvSpPr>
        <p:spPr>
          <a:xfrm>
            <a:off x="3753881" y="3613328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9E66ED0A-DEE9-CF4C-45C8-7D1CF25A1FC1}"/>
              </a:ext>
            </a:extLst>
          </p:cNvPr>
          <p:cNvSpPr>
            <a:spLocks noChangeAspect="1"/>
          </p:cNvSpPr>
          <p:nvPr/>
        </p:nvSpPr>
        <p:spPr>
          <a:xfrm>
            <a:off x="3335591" y="3165856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87665A40-6E9D-660C-2073-4BDE06C9044C}"/>
              </a:ext>
            </a:extLst>
          </p:cNvPr>
          <p:cNvSpPr>
            <a:spLocks noChangeAspect="1"/>
          </p:cNvSpPr>
          <p:nvPr/>
        </p:nvSpPr>
        <p:spPr>
          <a:xfrm>
            <a:off x="4619643" y="3321000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38F41EE7-26B5-17EF-CEC1-384072D95B30}"/>
              </a:ext>
            </a:extLst>
          </p:cNvPr>
          <p:cNvSpPr>
            <a:spLocks noChangeAspect="1"/>
          </p:cNvSpPr>
          <p:nvPr/>
        </p:nvSpPr>
        <p:spPr>
          <a:xfrm>
            <a:off x="5008750" y="2922664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5A6C371-54E8-1B03-8214-2ED35EED5305}"/>
              </a:ext>
            </a:extLst>
          </p:cNvPr>
          <p:cNvSpPr>
            <a:spLocks noChangeAspect="1"/>
          </p:cNvSpPr>
          <p:nvPr/>
        </p:nvSpPr>
        <p:spPr>
          <a:xfrm>
            <a:off x="5310307" y="2922664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3A2D5954-FEA7-9D76-279F-031037496C46}"/>
              </a:ext>
            </a:extLst>
          </p:cNvPr>
          <p:cNvSpPr>
            <a:spLocks noChangeAspect="1"/>
          </p:cNvSpPr>
          <p:nvPr/>
        </p:nvSpPr>
        <p:spPr>
          <a:xfrm>
            <a:off x="5418307" y="3475693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52045FCD-62E2-7341-0D0C-BB4722D76D32}"/>
              </a:ext>
            </a:extLst>
          </p:cNvPr>
          <p:cNvSpPr>
            <a:spLocks noChangeAspect="1"/>
          </p:cNvSpPr>
          <p:nvPr/>
        </p:nvSpPr>
        <p:spPr>
          <a:xfrm>
            <a:off x="5671226" y="3761710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E81295A1-B85A-74D9-516B-CC1DAC565A68}"/>
              </a:ext>
            </a:extLst>
          </p:cNvPr>
          <p:cNvSpPr>
            <a:spLocks noChangeAspect="1"/>
          </p:cNvSpPr>
          <p:nvPr/>
        </p:nvSpPr>
        <p:spPr>
          <a:xfrm>
            <a:off x="5023840" y="5036033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F331BB4C-8A44-11B1-A16C-0618512CB2BE}"/>
              </a:ext>
            </a:extLst>
          </p:cNvPr>
          <p:cNvSpPr>
            <a:spLocks noChangeAspect="1"/>
          </p:cNvSpPr>
          <p:nvPr/>
        </p:nvSpPr>
        <p:spPr>
          <a:xfrm>
            <a:off x="6970744" y="3707710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6C71E1F3-06BA-BFAD-F57A-ADA39F4E8C0F}"/>
              </a:ext>
            </a:extLst>
          </p:cNvPr>
          <p:cNvSpPr>
            <a:spLocks noChangeAspect="1"/>
          </p:cNvSpPr>
          <p:nvPr/>
        </p:nvSpPr>
        <p:spPr>
          <a:xfrm>
            <a:off x="6281333" y="3869710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2D9DE536-C464-8A28-98D1-8A7E87F74DDA}"/>
              </a:ext>
            </a:extLst>
          </p:cNvPr>
          <p:cNvSpPr>
            <a:spLocks noChangeAspect="1"/>
          </p:cNvSpPr>
          <p:nvPr/>
        </p:nvSpPr>
        <p:spPr>
          <a:xfrm>
            <a:off x="6397067" y="3815710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0CBAA9F6-F453-58E1-3845-853ABE44A03D}"/>
              </a:ext>
            </a:extLst>
          </p:cNvPr>
          <p:cNvSpPr>
            <a:spLocks noChangeAspect="1"/>
          </p:cNvSpPr>
          <p:nvPr/>
        </p:nvSpPr>
        <p:spPr>
          <a:xfrm>
            <a:off x="6397067" y="3980984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598DC6AC-AD39-861C-3EFA-3A1307E39D11}"/>
              </a:ext>
            </a:extLst>
          </p:cNvPr>
          <p:cNvSpPr>
            <a:spLocks noChangeAspect="1"/>
          </p:cNvSpPr>
          <p:nvPr/>
        </p:nvSpPr>
        <p:spPr>
          <a:xfrm>
            <a:off x="6575905" y="3923710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7F4AA5E5-EEAF-B8BB-B23B-8FB888C5388A}"/>
              </a:ext>
            </a:extLst>
          </p:cNvPr>
          <p:cNvSpPr>
            <a:spLocks noChangeAspect="1"/>
          </p:cNvSpPr>
          <p:nvPr/>
        </p:nvSpPr>
        <p:spPr>
          <a:xfrm>
            <a:off x="6674184" y="4088984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4A74B352-AABA-72EB-D375-C1764B52E648}"/>
              </a:ext>
            </a:extLst>
          </p:cNvPr>
          <p:cNvSpPr>
            <a:spLocks noChangeAspect="1"/>
          </p:cNvSpPr>
          <p:nvPr/>
        </p:nvSpPr>
        <p:spPr>
          <a:xfrm>
            <a:off x="6199153" y="2709651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24D2073A-086F-791F-CF4A-B021F7DDD4BA}"/>
              </a:ext>
            </a:extLst>
          </p:cNvPr>
          <p:cNvSpPr>
            <a:spLocks noChangeAspect="1"/>
          </p:cNvSpPr>
          <p:nvPr/>
        </p:nvSpPr>
        <p:spPr>
          <a:xfrm>
            <a:off x="5858685" y="4791370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CABB0479-91FF-53B1-ADD2-5986EDC49F46}"/>
              </a:ext>
            </a:extLst>
          </p:cNvPr>
          <p:cNvSpPr>
            <a:spLocks noChangeAspect="1"/>
          </p:cNvSpPr>
          <p:nvPr/>
        </p:nvSpPr>
        <p:spPr>
          <a:xfrm>
            <a:off x="6620184" y="2609392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7A57B7F4-32C9-9251-7D60-781DBBD39EAF}"/>
              </a:ext>
            </a:extLst>
          </p:cNvPr>
          <p:cNvSpPr>
            <a:spLocks noChangeAspect="1"/>
          </p:cNvSpPr>
          <p:nvPr/>
        </p:nvSpPr>
        <p:spPr>
          <a:xfrm>
            <a:off x="7075252" y="2868664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E159AA37-9715-BF57-D04A-B987986D2CBB}"/>
              </a:ext>
            </a:extLst>
          </p:cNvPr>
          <p:cNvSpPr>
            <a:spLocks noChangeAspect="1"/>
          </p:cNvSpPr>
          <p:nvPr/>
        </p:nvSpPr>
        <p:spPr>
          <a:xfrm>
            <a:off x="7658912" y="2655651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380BE7A0-7B93-42D4-1EF8-DF11F26DC3BB}"/>
              </a:ext>
            </a:extLst>
          </p:cNvPr>
          <p:cNvSpPr>
            <a:spLocks noChangeAspect="1"/>
          </p:cNvSpPr>
          <p:nvPr/>
        </p:nvSpPr>
        <p:spPr>
          <a:xfrm>
            <a:off x="7658912" y="3321000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069BFDE2-BE83-A81C-F748-8CE6D6DB0C63}"/>
              </a:ext>
            </a:extLst>
          </p:cNvPr>
          <p:cNvSpPr>
            <a:spLocks noChangeAspect="1"/>
          </p:cNvSpPr>
          <p:nvPr/>
        </p:nvSpPr>
        <p:spPr>
          <a:xfrm>
            <a:off x="8641406" y="3378463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F6CBF1B1-30A6-283C-2FC4-50E9C793976F}"/>
              </a:ext>
            </a:extLst>
          </p:cNvPr>
          <p:cNvSpPr>
            <a:spLocks noChangeAspect="1"/>
          </p:cNvSpPr>
          <p:nvPr/>
        </p:nvSpPr>
        <p:spPr>
          <a:xfrm>
            <a:off x="7396265" y="4400770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6BBC957E-7BDD-F93C-076A-69601A467904}"/>
              </a:ext>
            </a:extLst>
          </p:cNvPr>
          <p:cNvSpPr>
            <a:spLocks noChangeAspect="1"/>
          </p:cNvSpPr>
          <p:nvPr/>
        </p:nvSpPr>
        <p:spPr>
          <a:xfrm>
            <a:off x="8586284" y="4368217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045865CC-F92B-C265-0F31-D5B323FD952F}"/>
              </a:ext>
            </a:extLst>
          </p:cNvPr>
          <p:cNvSpPr>
            <a:spLocks noChangeAspect="1"/>
          </p:cNvSpPr>
          <p:nvPr/>
        </p:nvSpPr>
        <p:spPr>
          <a:xfrm>
            <a:off x="7937274" y="4343400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3A53D6C7-68A3-6BA0-B740-93B8FE8D2A41}"/>
              </a:ext>
            </a:extLst>
          </p:cNvPr>
          <p:cNvSpPr>
            <a:spLocks noChangeAspect="1"/>
          </p:cNvSpPr>
          <p:nvPr/>
        </p:nvSpPr>
        <p:spPr>
          <a:xfrm>
            <a:off x="7824412" y="4817183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3CA4993E-8998-91CF-A033-89E94872B99D}"/>
              </a:ext>
            </a:extLst>
          </p:cNvPr>
          <p:cNvSpPr>
            <a:spLocks noChangeAspect="1"/>
          </p:cNvSpPr>
          <p:nvPr/>
        </p:nvSpPr>
        <p:spPr>
          <a:xfrm>
            <a:off x="8055501" y="6197958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28BF128E-FAB3-8127-ED5A-7A964040F1B9}"/>
              </a:ext>
            </a:extLst>
          </p:cNvPr>
          <p:cNvSpPr>
            <a:spLocks noChangeAspect="1"/>
          </p:cNvSpPr>
          <p:nvPr/>
        </p:nvSpPr>
        <p:spPr>
          <a:xfrm>
            <a:off x="7854591" y="5916409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Ovale 37">
            <a:extLst>
              <a:ext uri="{FF2B5EF4-FFF2-40B4-BE49-F238E27FC236}">
                <a16:creationId xmlns:a16="http://schemas.microsoft.com/office/drawing/2014/main" id="{D9802713-B11D-27A3-4D61-3259FC66E8B8}"/>
              </a:ext>
            </a:extLst>
          </p:cNvPr>
          <p:cNvSpPr>
            <a:spLocks noChangeAspect="1"/>
          </p:cNvSpPr>
          <p:nvPr/>
        </p:nvSpPr>
        <p:spPr>
          <a:xfrm>
            <a:off x="8532284" y="5916409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F3CAD871-5120-728A-A8CF-0180597B5970}"/>
              </a:ext>
            </a:extLst>
          </p:cNvPr>
          <p:cNvSpPr>
            <a:spLocks noChangeAspect="1"/>
          </p:cNvSpPr>
          <p:nvPr/>
        </p:nvSpPr>
        <p:spPr>
          <a:xfrm>
            <a:off x="8833714" y="6197958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6DD2CA65-D1A2-FEB3-9BA3-1BA015D32799}"/>
              </a:ext>
            </a:extLst>
          </p:cNvPr>
          <p:cNvSpPr>
            <a:spLocks noChangeAspect="1"/>
          </p:cNvSpPr>
          <p:nvPr/>
        </p:nvSpPr>
        <p:spPr>
          <a:xfrm>
            <a:off x="9006010" y="4921813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3523ECDD-4754-2798-0140-8A0D5DFC5E4E}"/>
              </a:ext>
            </a:extLst>
          </p:cNvPr>
          <p:cNvSpPr>
            <a:spLocks noChangeAspect="1"/>
          </p:cNvSpPr>
          <p:nvPr/>
        </p:nvSpPr>
        <p:spPr>
          <a:xfrm>
            <a:off x="9201375" y="5079315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299640F3-E4A9-4C48-31DD-093BD18D445C}"/>
              </a:ext>
            </a:extLst>
          </p:cNvPr>
          <p:cNvSpPr>
            <a:spLocks noChangeAspect="1"/>
          </p:cNvSpPr>
          <p:nvPr/>
        </p:nvSpPr>
        <p:spPr>
          <a:xfrm>
            <a:off x="9309375" y="5328771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BC16E0AC-14D2-2D58-42BC-EE4395DFD941}"/>
              </a:ext>
            </a:extLst>
          </p:cNvPr>
          <p:cNvSpPr>
            <a:spLocks noChangeAspect="1"/>
          </p:cNvSpPr>
          <p:nvPr/>
        </p:nvSpPr>
        <p:spPr>
          <a:xfrm>
            <a:off x="9006010" y="5382771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41FA6600-5EDC-E2FA-4177-97686A940D25}"/>
              </a:ext>
            </a:extLst>
          </p:cNvPr>
          <p:cNvSpPr>
            <a:spLocks noChangeAspect="1"/>
          </p:cNvSpPr>
          <p:nvPr/>
        </p:nvSpPr>
        <p:spPr>
          <a:xfrm>
            <a:off x="9589670" y="5587051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52352860-9384-3354-1D19-28CD22A7A262}"/>
              </a:ext>
            </a:extLst>
          </p:cNvPr>
          <p:cNvSpPr>
            <a:spLocks noChangeAspect="1"/>
          </p:cNvSpPr>
          <p:nvPr/>
        </p:nvSpPr>
        <p:spPr>
          <a:xfrm>
            <a:off x="9910682" y="5915031"/>
            <a:ext cx="108000" cy="10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204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43F0F0-920C-A4F5-A042-1797B7FA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6377"/>
            <a:ext cx="10515600" cy="793115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0000"/>
                </a:solidFill>
                <a:latin typeface="Calibri"/>
                <a:cs typeface="Calibri"/>
              </a:rPr>
              <a:t>42 CAU aperti al 9 luglio 2024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707E8-F871-EF1E-F456-7ACC8BF84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328737"/>
            <a:ext cx="5460546" cy="509288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tabLst>
                <a:tab pos="3590925" algn="l"/>
              </a:tabLst>
            </a:pPr>
            <a:r>
              <a:rPr lang="it-IT" sz="2400">
                <a:latin typeface="Calibri"/>
                <a:cs typeface="Calibri"/>
              </a:rPr>
              <a:t>Bobbio (PC) 	1 dicembre</a:t>
            </a: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r>
              <a:rPr lang="it-IT" sz="2400">
                <a:latin typeface="Calibri"/>
                <a:cs typeface="Calibri"/>
              </a:rPr>
              <a:t>Piacenza 	4 dicembre</a:t>
            </a: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r>
              <a:rPr lang="it-IT" sz="2400">
                <a:latin typeface="Calibri"/>
                <a:cs typeface="Calibri"/>
              </a:rPr>
              <a:t>Podenzano (PC) 	8 gennaio</a:t>
            </a: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r>
              <a:rPr lang="it-IT" sz="2400">
                <a:latin typeface="Calibri"/>
                <a:cs typeface="Calibri"/>
              </a:rPr>
              <a:t>Fiorenzuola (PC) 	14 giugno</a:t>
            </a: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r>
              <a:rPr lang="it-IT" sz="2400">
                <a:latin typeface="Calibri"/>
                <a:cs typeface="Calibri"/>
              </a:rPr>
              <a:t>Parma 	19 dicembre</a:t>
            </a: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r>
              <a:rPr lang="it-IT" sz="2400">
                <a:latin typeface="Calibri"/>
                <a:cs typeface="Calibri"/>
              </a:rPr>
              <a:t>Fidenza (PR)	28 dicembre</a:t>
            </a: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r>
              <a:rPr lang="it-IT" sz="2400">
                <a:latin typeface="Calibri"/>
                <a:cs typeface="Calibri"/>
              </a:rPr>
              <a:t>Fornovo (PR)	15 gennaio</a:t>
            </a: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r>
              <a:rPr lang="it-IT" sz="2400">
                <a:latin typeface="Calibri"/>
                <a:cs typeface="Calibri"/>
              </a:rPr>
              <a:t>Langhirano (PR) 	18 gennaio</a:t>
            </a: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r>
              <a:rPr lang="it-IT" sz="2400">
                <a:latin typeface="Calibri"/>
                <a:cs typeface="Calibri"/>
              </a:rPr>
              <a:t>Reggio Emilia 	19 dicembre</a:t>
            </a: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r>
              <a:rPr lang="it-IT" sz="2400">
                <a:latin typeface="Calibri"/>
                <a:cs typeface="Calibri"/>
              </a:rPr>
              <a:t>Correggio (RE) 	27 dicembre</a:t>
            </a: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endParaRPr lang="it-IT"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endParaRPr lang="en-US"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endParaRPr lang="it-IT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94F9CA1E-F1F6-A769-E17B-BFEB74EC7F81}"/>
              </a:ext>
            </a:extLst>
          </p:cNvPr>
          <p:cNvSpPr txBox="1">
            <a:spLocks/>
          </p:cNvSpPr>
          <p:nvPr/>
        </p:nvSpPr>
        <p:spPr>
          <a:xfrm>
            <a:off x="6206033" y="1328737"/>
            <a:ext cx="5642255" cy="48191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3590925" algn="l"/>
              </a:tabLst>
            </a:pPr>
            <a:r>
              <a:rPr lang="it-IT" sz="2400">
                <a:latin typeface="Calibri"/>
                <a:cs typeface="Calibri"/>
              </a:rPr>
              <a:t>Castelfranco Emilia (MO) 	11 dicembre</a:t>
            </a: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r>
              <a:rPr lang="it-IT" sz="2400">
                <a:latin typeface="Calibri"/>
                <a:cs typeface="Calibri"/>
              </a:rPr>
              <a:t>Finale Emilia (MO)	18 dicembre</a:t>
            </a: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r>
              <a:rPr lang="it-IT" sz="2400">
                <a:latin typeface="Calibri"/>
                <a:cs typeface="Calibri"/>
              </a:rPr>
              <a:t>Fanano (MO) 	29 gennaio</a:t>
            </a: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r>
              <a:rPr lang="it-IT" sz="2400">
                <a:latin typeface="Calibri"/>
                <a:cs typeface="Calibri"/>
              </a:rPr>
              <a:t>Carpi (MO)	10 aprile</a:t>
            </a: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r>
              <a:rPr lang="it-IT" sz="2400">
                <a:latin typeface="Calibri"/>
                <a:cs typeface="Calibri"/>
              </a:rPr>
              <a:t>Modena 	10 aprile</a:t>
            </a: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r>
              <a:rPr lang="it-IT" sz="2400">
                <a:latin typeface="Calibri"/>
                <a:cs typeface="Calibri"/>
              </a:rPr>
              <a:t>Vergato (BO) 	7 novembre</a:t>
            </a: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r>
              <a:rPr lang="it-IT" sz="2400">
                <a:latin typeface="Calibri"/>
                <a:cs typeface="Calibri"/>
              </a:rPr>
              <a:t>Budrio (BO) 	1 novembre</a:t>
            </a: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r>
              <a:rPr lang="en-US" sz="2400">
                <a:latin typeface="Calibri"/>
                <a:cs typeface="Calibri"/>
              </a:rPr>
              <a:t>Bologna (</a:t>
            </a:r>
            <a:r>
              <a:rPr lang="en-US" sz="2400" err="1">
                <a:latin typeface="Calibri"/>
                <a:cs typeface="Calibri"/>
              </a:rPr>
              <a:t>Osp</a:t>
            </a:r>
            <a:r>
              <a:rPr lang="en-US" sz="2400">
                <a:latin typeface="Calibri"/>
                <a:cs typeface="Calibri"/>
              </a:rPr>
              <a:t>. Maggiore) 	13 </a:t>
            </a:r>
            <a:r>
              <a:rPr lang="en-US" sz="2400" err="1">
                <a:latin typeface="Calibri"/>
                <a:cs typeface="Calibri"/>
              </a:rPr>
              <a:t>maggio</a:t>
            </a:r>
            <a:endParaRPr lang="en-US"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r>
              <a:rPr lang="en-US" sz="2400">
                <a:latin typeface="Calibri"/>
                <a:cs typeface="Calibri"/>
              </a:rPr>
              <a:t>Bologna (</a:t>
            </a:r>
            <a:r>
              <a:rPr lang="en-US" sz="2400" err="1">
                <a:latin typeface="Calibri"/>
                <a:cs typeface="Calibri"/>
              </a:rPr>
              <a:t>Sant’Orsola</a:t>
            </a:r>
            <a:r>
              <a:rPr lang="en-US" sz="2400">
                <a:latin typeface="Calibri"/>
                <a:cs typeface="Calibri"/>
              </a:rPr>
              <a:t>) 	13 </a:t>
            </a:r>
            <a:r>
              <a:rPr lang="en-US" sz="2400" err="1">
                <a:latin typeface="Calibri"/>
                <a:cs typeface="Calibri"/>
              </a:rPr>
              <a:t>maggio</a:t>
            </a:r>
            <a:endParaRPr lang="en-US"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3590925" algn="l"/>
              </a:tabLst>
            </a:pPr>
            <a:endParaRPr lang="it-IT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43F0F0-920C-A4F5-A042-1797B7FA4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809" y="115104"/>
            <a:ext cx="8761429" cy="793115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0000"/>
                </a:solidFill>
                <a:latin typeface="Calibri"/>
                <a:cs typeface="Calibri"/>
              </a:rPr>
              <a:t>42 CAU aperti al 9 luglio  (II)</a:t>
            </a: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32203A68-6464-673F-513D-1518E8F766DD}"/>
              </a:ext>
            </a:extLst>
          </p:cNvPr>
          <p:cNvSpPr txBox="1">
            <a:spLocks/>
          </p:cNvSpPr>
          <p:nvPr/>
        </p:nvSpPr>
        <p:spPr>
          <a:xfrm>
            <a:off x="6308473" y="908219"/>
            <a:ext cx="5391148" cy="4690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Mercato Saraceno (FC) 	15 gennaio</a:t>
            </a: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Cesenatico (FC) 	15 gennaio</a:t>
            </a: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 err="1">
                <a:latin typeface="Calibri" panose="020F0502020204030204" pitchFamily="34" charset="0"/>
                <a:cs typeface="Calibri" panose="020F0502020204030204" pitchFamily="34" charset="0"/>
              </a:rPr>
              <a:t>Santarc</a:t>
            </a: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. di Romagna (RN) 	15 gennaio</a:t>
            </a: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Santa Sofia (FC)  	22 gennaio</a:t>
            </a: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Bagno di Romagna (FC)	22 gennaio</a:t>
            </a: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Ravenna 	22 gennaio</a:t>
            </a: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Novafeltria (RN)	29 gennaio</a:t>
            </a: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Rimini	30 aprile</a:t>
            </a: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Cesena (FC)	6 maggio</a:t>
            </a: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Bellaria-Igea Marina (RN)	20 maggio</a:t>
            </a: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Faenza (RA)	10 giugno</a:t>
            </a: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Lugo (RA)	17 giugno</a:t>
            </a:r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2E28BE37-A79C-FFEF-F7FA-1120964EFB3E}"/>
              </a:ext>
            </a:extLst>
          </p:cNvPr>
          <p:cNvSpPr txBox="1">
            <a:spLocks/>
          </p:cNvSpPr>
          <p:nvPr/>
        </p:nvSpPr>
        <p:spPr>
          <a:xfrm>
            <a:off x="393705" y="945290"/>
            <a:ext cx="5391148" cy="46906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/>
                <a:cs typeface="Calibri"/>
              </a:rPr>
              <a:t>San Lazzaro (BO)	20 maggio</a:t>
            </a: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/>
                <a:cs typeface="Calibri"/>
              </a:rPr>
              <a:t>Bologna (Navile)	11 dicembre</a:t>
            </a:r>
            <a:endParaRPr lang="it-IT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Casalecchio (BO) 	18 dicembre</a:t>
            </a: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Imola 	21 dicembre</a:t>
            </a: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Ferrara 	15 novembre</a:t>
            </a: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Comacchio (FE)	15 novembre</a:t>
            </a: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Copparo (FE)	15 novembre</a:t>
            </a: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Portomaggiore (FE) 	15 novembre</a:t>
            </a: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Bondeno (FE) 	2 aprile</a:t>
            </a: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Cervia (RA) 	18 dicembre</a:t>
            </a:r>
          </a:p>
          <a:p>
            <a:pPr>
              <a:lnSpc>
                <a:spcPct val="100000"/>
              </a:lnSpc>
              <a:tabLst>
                <a:tab pos="3409950" algn="l"/>
              </a:tabLst>
            </a:pPr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Cattolica (RN) 	18 dicembre</a:t>
            </a:r>
          </a:p>
        </p:txBody>
      </p:sp>
    </p:spTree>
    <p:extLst>
      <p:ext uri="{BB962C8B-B14F-4D97-AF65-F5344CB8AC3E}">
        <p14:creationId xmlns:p14="http://schemas.microsoft.com/office/powerpoint/2010/main" val="376678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0298EAC-8013-D816-4929-50CA536CA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95" y="389784"/>
            <a:ext cx="10520199" cy="90009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CAU: 230.000 accessi tra novembre 2023 e giugno 2024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0EC48FB-9514-17BA-95F5-0E500373E4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9110546" y="6321674"/>
            <a:ext cx="2743200" cy="365125"/>
          </a:xfrm>
        </p:spPr>
        <p:txBody>
          <a:bodyPr/>
          <a:lstStyle/>
          <a:p>
            <a:fld id="{330EA680-D336-4FF7-8B7A-9848BB0A1C32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352CEEC-42A3-465E-8A93-6AF61092B1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5407549"/>
              </p:ext>
            </p:extLst>
          </p:nvPr>
        </p:nvGraphicFramePr>
        <p:xfrm>
          <a:off x="502919" y="1503712"/>
          <a:ext cx="11186161" cy="4707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63E9B136-720E-E8D2-21F2-151ACD9EC989}"/>
              </a:ext>
            </a:extLst>
          </p:cNvPr>
          <p:cNvSpPr txBox="1"/>
          <p:nvPr/>
        </p:nvSpPr>
        <p:spPr>
          <a:xfrm>
            <a:off x="958654" y="6274269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2.375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5EA670D-A0D1-A6A0-F741-66AC6556397B}"/>
              </a:ext>
            </a:extLst>
          </p:cNvPr>
          <p:cNvSpPr txBox="1"/>
          <p:nvPr/>
        </p:nvSpPr>
        <p:spPr>
          <a:xfrm>
            <a:off x="2225981" y="6274269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14.603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7CF550-65BC-99E5-DED5-446E18116C74}"/>
              </a:ext>
            </a:extLst>
          </p:cNvPr>
          <p:cNvSpPr txBox="1"/>
          <p:nvPr/>
        </p:nvSpPr>
        <p:spPr>
          <a:xfrm>
            <a:off x="3561503" y="6274269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23.483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2162BC8-77A9-7C00-72E1-AE58DC1EA45A}"/>
              </a:ext>
            </a:extLst>
          </p:cNvPr>
          <p:cNvSpPr txBox="1"/>
          <p:nvPr/>
        </p:nvSpPr>
        <p:spPr>
          <a:xfrm>
            <a:off x="4819487" y="6274269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28.029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23303A2-A025-BEEB-5C7D-07382B7D2415}"/>
              </a:ext>
            </a:extLst>
          </p:cNvPr>
          <p:cNvSpPr txBox="1"/>
          <p:nvPr/>
        </p:nvSpPr>
        <p:spPr>
          <a:xfrm>
            <a:off x="6303798" y="6274269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31.835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4CA7D72-33B5-63E3-9987-7FC63D8391FE}"/>
              </a:ext>
            </a:extLst>
          </p:cNvPr>
          <p:cNvSpPr txBox="1"/>
          <p:nvPr/>
        </p:nvSpPr>
        <p:spPr>
          <a:xfrm>
            <a:off x="7647223" y="6274269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37.105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BCAAE81-DFC3-C643-6904-C8B37C19CFDD}"/>
              </a:ext>
            </a:extLst>
          </p:cNvPr>
          <p:cNvSpPr txBox="1"/>
          <p:nvPr/>
        </p:nvSpPr>
        <p:spPr>
          <a:xfrm>
            <a:off x="8873545" y="6274269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44.686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2E93544-6C27-69E4-7299-9092D3195AC0}"/>
              </a:ext>
            </a:extLst>
          </p:cNvPr>
          <p:cNvSpPr txBox="1"/>
          <p:nvPr/>
        </p:nvSpPr>
        <p:spPr>
          <a:xfrm>
            <a:off x="10305516" y="6274269"/>
            <a:ext cx="1170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47.930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49F1CBC-261F-F3E4-E8C8-F2B90F349329}"/>
              </a:ext>
            </a:extLst>
          </p:cNvPr>
          <p:cNvSpPr txBox="1"/>
          <p:nvPr/>
        </p:nvSpPr>
        <p:spPr>
          <a:xfrm>
            <a:off x="1150071" y="4374036"/>
            <a:ext cx="148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B050"/>
                </a:solidFill>
              </a:rPr>
              <a:t>+&gt; 100%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EAB1719-F8CD-F5D5-19C5-6781D4AF1978}"/>
              </a:ext>
            </a:extLst>
          </p:cNvPr>
          <p:cNvSpPr txBox="1"/>
          <p:nvPr/>
        </p:nvSpPr>
        <p:spPr>
          <a:xfrm>
            <a:off x="2619471" y="3667296"/>
            <a:ext cx="148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B050"/>
                </a:solidFill>
              </a:rPr>
              <a:t>+ 61%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5374034-13C6-301C-292C-340D513105DD}"/>
              </a:ext>
            </a:extLst>
          </p:cNvPr>
          <p:cNvSpPr txBox="1"/>
          <p:nvPr/>
        </p:nvSpPr>
        <p:spPr>
          <a:xfrm>
            <a:off x="4042099" y="3357850"/>
            <a:ext cx="148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B050"/>
                </a:solidFill>
              </a:rPr>
              <a:t>+ 19%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DAB7245-0F8E-A411-2401-652866BC1FDD}"/>
              </a:ext>
            </a:extLst>
          </p:cNvPr>
          <p:cNvSpPr txBox="1"/>
          <p:nvPr/>
        </p:nvSpPr>
        <p:spPr>
          <a:xfrm>
            <a:off x="5351713" y="3050043"/>
            <a:ext cx="148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B050"/>
                </a:solidFill>
              </a:rPr>
              <a:t>+ 14%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8CCF7AE-FE92-224A-0F0C-9DF09BCC32CF}"/>
              </a:ext>
            </a:extLst>
          </p:cNvPr>
          <p:cNvSpPr txBox="1"/>
          <p:nvPr/>
        </p:nvSpPr>
        <p:spPr>
          <a:xfrm>
            <a:off x="6744090" y="2712296"/>
            <a:ext cx="148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B050"/>
                </a:solidFill>
              </a:rPr>
              <a:t>+ 17%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B581BB1-1ABE-17AC-C7E3-BA0EA83F04E3}"/>
              </a:ext>
            </a:extLst>
          </p:cNvPr>
          <p:cNvSpPr txBox="1"/>
          <p:nvPr/>
        </p:nvSpPr>
        <p:spPr>
          <a:xfrm>
            <a:off x="8073815" y="2356267"/>
            <a:ext cx="148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B050"/>
                </a:solidFill>
              </a:rPr>
              <a:t>+ 20%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350E339-3C87-2A18-EC97-4A2B7E599A5C}"/>
              </a:ext>
            </a:extLst>
          </p:cNvPr>
          <p:cNvSpPr txBox="1"/>
          <p:nvPr/>
        </p:nvSpPr>
        <p:spPr>
          <a:xfrm>
            <a:off x="9482091" y="2107699"/>
            <a:ext cx="148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B050"/>
                </a:solidFill>
              </a:rPr>
              <a:t>+ 7%</a:t>
            </a:r>
          </a:p>
        </p:txBody>
      </p:sp>
    </p:spTree>
    <p:extLst>
      <p:ext uri="{BB962C8B-B14F-4D97-AF65-F5344CB8AC3E}">
        <p14:creationId xmlns:p14="http://schemas.microsoft.com/office/powerpoint/2010/main" val="22156713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19169DE-B8D5-4DC3-5323-25D93F17A701}"/>
              </a:ext>
            </a:extLst>
          </p:cNvPr>
          <p:cNvSpPr txBox="1"/>
          <p:nvPr/>
        </p:nvSpPr>
        <p:spPr>
          <a:xfrm>
            <a:off x="1681281" y="389207"/>
            <a:ext cx="9066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FF0000"/>
                </a:solidFill>
              </a:rPr>
              <a:t>Prime 8 cause di accesso al CAU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97D269F8-C512-9294-E8D5-457C5B8B4B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1935467"/>
              </p:ext>
            </p:extLst>
          </p:nvPr>
        </p:nvGraphicFramePr>
        <p:xfrm>
          <a:off x="1536569" y="1102936"/>
          <a:ext cx="9561609" cy="536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247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F2E499-86CA-2E38-55D9-A1795DFC9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05" y="1004020"/>
            <a:ext cx="11547835" cy="2852737"/>
          </a:xfrm>
        </p:spPr>
        <p:txBody>
          <a:bodyPr>
            <a:normAutofit/>
          </a:bodyPr>
          <a:lstStyle/>
          <a:p>
            <a:r>
              <a:rPr lang="it-IT" sz="5400" dirty="0">
                <a:solidFill>
                  <a:srgbClr val="FF0000"/>
                </a:solidFill>
              </a:rPr>
              <a:t>Che effetto hanno avuto i CAU sui PS?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A9546CE-3387-BFF8-FF8A-F7871B5C7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B20FF0-195C-11FF-57B6-BBD6AEC9240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18474" y="857839"/>
            <a:ext cx="11415859" cy="54985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 230.000 accessi ai CAU sono frutto di vari fattori:</a:t>
            </a:r>
          </a:p>
          <a:p>
            <a:pPr lvl="1">
              <a:lnSpc>
                <a:spcPct val="100000"/>
              </a:lnSpc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Si tratta in larga parte di domanda inappropriata per i PS che è stata trattata nel setting più appropriato nei CAU</a:t>
            </a:r>
          </a:p>
          <a:p>
            <a:pPr lvl="1">
              <a:lnSpc>
                <a:spcPct val="100000"/>
              </a:lnSpc>
            </a:pP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Una parte minoritaria sicuramente è riconducibile alla scelta del cittadino di recarsi al CAU in alternativa rispetto ad altri servizi</a:t>
            </a:r>
          </a:p>
          <a:p>
            <a:pPr lvl="1">
              <a:lnSpc>
                <a:spcPct val="100000"/>
              </a:lnSpc>
            </a:pPr>
            <a:r>
              <a:rPr lang="it-IT" sz="18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altro fattore può essere la scelta di ricorrere al CAU in presenza di sintomi lievi </a:t>
            </a:r>
          </a:p>
          <a:p>
            <a:pPr>
              <a:lnSpc>
                <a:spcPct val="100000"/>
              </a:lnSpc>
            </a:pPr>
            <a:r>
              <a:rPr lang="it-IT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Grazie ai CAU, tra il periodo gennaio-maggio 2023 e gennaio-maggio 2024 la casistica di PS per </a:t>
            </a:r>
            <a:r>
              <a:rPr lang="it-IT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codici bianchi e verdi </a:t>
            </a:r>
            <a:r>
              <a:rPr lang="it-IT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 è ridotta di </a:t>
            </a:r>
            <a:r>
              <a:rPr lang="it-IT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50.000</a:t>
            </a:r>
            <a:r>
              <a:rPr lang="it-IT" sz="24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casi, </a:t>
            </a:r>
            <a:r>
              <a:rPr lang="it-IT" sz="2400" b="1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pari al -10%</a:t>
            </a:r>
          </a:p>
          <a:p>
            <a:pPr>
              <a:lnSpc>
                <a:spcPct val="100000"/>
              </a:lnSpc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È inoltre possibile stimare che,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 assenza dei CAU,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il numero di accessi totali al PS nel periodo gennaio-maggio 2024 sarebbe stato di circa 845.000, mentre il numero effettivo è stato di 711.000 – in altre parole, i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CAU  hanno ridotto la pressione degli accessi sui PS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lang="it-IT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20%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nel periodo gennaio-Maggio 2024, nonostante il trend di accessi al PS</a:t>
            </a:r>
          </a:p>
          <a:p>
            <a:pPr>
              <a:lnSpc>
                <a:spcPct val="100000"/>
              </a:lnSpc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Se poi consideriamo il 2019 (ultimo anno prima del COVID) come termine di paragone, la riduzione del numero di accessi al PS per codici bianchi e verdi è stata mediamente di 45 accessi ogni 1.000 residenti</a:t>
            </a:r>
          </a:p>
          <a:p>
            <a:pPr marL="0" indent="0">
              <a:lnSpc>
                <a:spcPct val="100000"/>
              </a:lnSpc>
              <a:buNone/>
            </a:pPr>
            <a:endParaRPr lang="it-IT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A12F7E-6F59-2F2A-ABD9-DD0345BC47D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06589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AA1FD6-5F26-30AD-E431-0281AC019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0209" y="529037"/>
            <a:ext cx="10351581" cy="640080"/>
          </a:xfrm>
        </p:spPr>
        <p:txBody>
          <a:bodyPr>
            <a:noAutofit/>
          </a:bodyPr>
          <a:lstStyle/>
          <a:p>
            <a:r>
              <a:rPr lang="it-IT" sz="2400">
                <a:latin typeface="Calibri" panose="020F0502020204030204" pitchFamily="34" charset="0"/>
                <a:cs typeface="Calibri" panose="020F0502020204030204" pitchFamily="34" charset="0"/>
              </a:rPr>
              <a:t>Trend accessi di pronto soccorso per priorità di accesso - mesi gennaio-maggio 2019: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5356D-6814-CD6C-EE79-5073D05513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9</a:t>
            </a:fld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397A63-1268-D7DD-E495-587065CFAC09}"/>
              </a:ext>
            </a:extLst>
          </p:cNvPr>
          <p:cNvSpPr txBox="1"/>
          <p:nvPr/>
        </p:nvSpPr>
        <p:spPr>
          <a:xfrm>
            <a:off x="931139" y="1107311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Considerando gli accessi di gennaio e maggio dal 2019 al 2024 gli accessi hanno subito un incremento costante dal 2021 in poi, questo dato di per se normale e coerente con il dato nazionale, ha subito in Emilia Romagna una riduzione nel 2024.</a:t>
            </a:r>
            <a:endParaRPr lang="en-IT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B9BC30-6591-50E0-F71E-D26BA39F9FBE}"/>
              </a:ext>
            </a:extLst>
          </p:cNvPr>
          <p:cNvSpPr txBox="1"/>
          <p:nvPr/>
        </p:nvSpPr>
        <p:spPr>
          <a:xfrm>
            <a:off x="8223825" y="1097925"/>
            <a:ext cx="3446860" cy="7386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it-IT" sz="1400">
                <a:solidFill>
                  <a:srgbClr val="002060"/>
                </a:solidFill>
              </a:rPr>
              <a:t>la riduzione degli accessi nel 2024 ha coinvolto solo i codici bianchi e verdi, proprio quelli intercettati dai </a:t>
            </a:r>
            <a:r>
              <a:rPr lang="it-IT" sz="1400" b="1">
                <a:solidFill>
                  <a:srgbClr val="002060"/>
                </a:solidFill>
              </a:rPr>
              <a:t>CAU</a:t>
            </a:r>
            <a:endParaRPr lang="en-IT" sz="1400" b="1">
              <a:solidFill>
                <a:srgbClr val="002060"/>
              </a:solidFill>
            </a:endParaRPr>
          </a:p>
        </p:txBody>
      </p: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747C1C4A-5AA1-4030-B98E-14F93FDCFB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871659"/>
              </p:ext>
            </p:extLst>
          </p:nvPr>
        </p:nvGraphicFramePr>
        <p:xfrm>
          <a:off x="769214" y="1642662"/>
          <a:ext cx="7841386" cy="521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72FBD4D8-EFAC-C406-8B2C-4B88EE30E19C}"/>
              </a:ext>
            </a:extLst>
          </p:cNvPr>
          <p:cNvGraphicFramePr>
            <a:graphicFrameLocks noGrp="1"/>
          </p:cNvGraphicFramePr>
          <p:nvPr/>
        </p:nvGraphicFramePr>
        <p:xfrm>
          <a:off x="8610600" y="2404194"/>
          <a:ext cx="2870200" cy="800100"/>
        </p:xfrm>
        <a:graphic>
          <a:graphicData uri="http://schemas.openxmlformats.org/drawingml/2006/table">
            <a:tbl>
              <a:tblPr/>
              <a:tblGrid>
                <a:gridCol w="826846">
                  <a:extLst>
                    <a:ext uri="{9D8B030D-6E8A-4147-A177-3AD203B41FA5}">
                      <a16:colId xmlns:a16="http://schemas.microsoft.com/office/drawing/2014/main" val="2977575358"/>
                    </a:ext>
                  </a:extLst>
                </a:gridCol>
                <a:gridCol w="671614">
                  <a:extLst>
                    <a:ext uri="{9D8B030D-6E8A-4147-A177-3AD203B41FA5}">
                      <a16:colId xmlns:a16="http://schemas.microsoft.com/office/drawing/2014/main" val="1785688854"/>
                    </a:ext>
                  </a:extLst>
                </a:gridCol>
                <a:gridCol w="674782">
                  <a:extLst>
                    <a:ext uri="{9D8B030D-6E8A-4147-A177-3AD203B41FA5}">
                      <a16:colId xmlns:a16="http://schemas.microsoft.com/office/drawing/2014/main" val="109835394"/>
                    </a:ext>
                  </a:extLst>
                </a:gridCol>
                <a:gridCol w="696958">
                  <a:extLst>
                    <a:ext uri="{9D8B030D-6E8A-4147-A177-3AD203B41FA5}">
                      <a16:colId xmlns:a16="http://schemas.microsoft.com/office/drawing/2014/main" val="3170251132"/>
                    </a:ext>
                  </a:extLst>
                </a:gridCol>
              </a:tblGrid>
              <a:tr h="200025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DD9C4"/>
                          </a:highlight>
                          <a:latin typeface="Calibri" panose="020F0502020204030204" pitchFamily="34" charset="0"/>
                        </a:rPr>
                        <a:t>DELTA TOTALI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51381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BF1DE"/>
                          </a:highlight>
                          <a:latin typeface="Calibri" panose="020F0502020204030204" pitchFamily="34" charset="0"/>
                        </a:rPr>
                        <a:t>2024 VS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BF1DE"/>
                          </a:highlight>
                          <a:latin typeface="Calibri" panose="020F0502020204030204" pitchFamily="34" charset="0"/>
                        </a:rPr>
                        <a:t>2024 VS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</a:rPr>
                        <a:t>2024 VS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</a:rPr>
                        <a:t>2024 VS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1589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BF1DE"/>
                          </a:highlight>
                          <a:latin typeface="Calibri" panose="020F0502020204030204" pitchFamily="34" charset="0"/>
                        </a:rPr>
                        <a:t>-5%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BF1DE"/>
                          </a:highlight>
                          <a:latin typeface="Calibri" panose="020F0502020204030204" pitchFamily="34" charset="0"/>
                        </a:rPr>
                        <a:t>-35.875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</a:rPr>
                        <a:t>-11%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AEEF3"/>
                          </a:highlight>
                          <a:latin typeface="Calibri" panose="020F0502020204030204" pitchFamily="34" charset="0"/>
                        </a:rPr>
                        <a:t>-92.282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941993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4E7B434-BA05-0F96-6B22-12D5657C9A93}"/>
              </a:ext>
            </a:extLst>
          </p:cNvPr>
          <p:cNvSpPr txBox="1"/>
          <p:nvPr/>
        </p:nvSpPr>
        <p:spPr>
          <a:xfrm>
            <a:off x="2596482" y="2058148"/>
            <a:ext cx="2342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l’incremento degli accessi in atto dal 2020 è ancora visibile per le priorità azzurro arancione e Rosso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F7A5803F-60EC-793B-D22F-3D08B239D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316586"/>
              </p:ext>
            </p:extLst>
          </p:nvPr>
        </p:nvGraphicFramePr>
        <p:xfrm>
          <a:off x="8610600" y="3738287"/>
          <a:ext cx="1665343" cy="2057131"/>
        </p:xfrm>
        <a:graphic>
          <a:graphicData uri="http://schemas.openxmlformats.org/drawingml/2006/table">
            <a:tbl>
              <a:tblPr/>
              <a:tblGrid>
                <a:gridCol w="725424">
                  <a:extLst>
                    <a:ext uri="{9D8B030D-6E8A-4147-A177-3AD203B41FA5}">
                      <a16:colId xmlns:a16="http://schemas.microsoft.com/office/drawing/2014/main" val="3995078999"/>
                    </a:ext>
                  </a:extLst>
                </a:gridCol>
                <a:gridCol w="939919">
                  <a:extLst>
                    <a:ext uri="{9D8B030D-6E8A-4147-A177-3AD203B41FA5}">
                      <a16:colId xmlns:a16="http://schemas.microsoft.com/office/drawing/2014/main" val="132461780"/>
                    </a:ext>
                  </a:extLst>
                </a:gridCol>
              </a:tblGrid>
              <a:tr h="93484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Codice Priorità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Andamento accessi per codice colore Gennaio Maggio </a:t>
                      </a:r>
                      <a:r>
                        <a:rPr lang="it-I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 vs 2024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258403"/>
                  </a:ext>
                </a:extLst>
              </a:tr>
              <a:tr h="18846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EB84"/>
                          </a:highlight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590513"/>
                  </a:ext>
                </a:extLst>
              </a:tr>
              <a:tr h="35266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GIALLO/</a:t>
                      </a:r>
                      <a:r>
                        <a:rPr lang="it-IT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ARANCIONE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8696B"/>
                          </a:highlight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35278"/>
                  </a:ext>
                </a:extLst>
              </a:tr>
              <a:tr h="18846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AZZURRO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A8471"/>
                          </a:highlight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4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307025"/>
                  </a:ext>
                </a:extLst>
              </a:tr>
              <a:tr h="18846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8CD7E"/>
                          </a:highlight>
                          <a:latin typeface="Calibri" panose="020F0502020204030204" pitchFamily="34" charset="0"/>
                        </a:rPr>
                        <a:t>-8,8%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D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324009"/>
                  </a:ext>
                </a:extLst>
              </a:tr>
              <a:tr h="188462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BIANCO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63BE7B"/>
                          </a:highlight>
                          <a:latin typeface="Calibri" panose="020F0502020204030204" pitchFamily="34" charset="0"/>
                        </a:rPr>
                        <a:t>-15,3%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989476"/>
                  </a:ext>
                </a:extLst>
              </a:tr>
            </a:tbl>
          </a:graphicData>
        </a:graphic>
      </p:graphicFrame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6A5B5E27-1613-4E81-DACA-9DED52AC73BF}"/>
              </a:ext>
            </a:extLst>
          </p:cNvPr>
          <p:cNvCxnSpPr>
            <a:cxnSpLocks/>
            <a:stCxn id="8" idx="3"/>
            <a:endCxn id="9" idx="1"/>
          </p:cNvCxnSpPr>
          <p:nvPr/>
        </p:nvCxnSpPr>
        <p:spPr>
          <a:xfrm>
            <a:off x="4938629" y="2796812"/>
            <a:ext cx="3671971" cy="197004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arentesi graffa chiusa 14">
            <a:extLst>
              <a:ext uri="{FF2B5EF4-FFF2-40B4-BE49-F238E27FC236}">
                <a16:creationId xmlns:a16="http://schemas.microsoft.com/office/drawing/2014/main" id="{2A6BF287-99E7-F11E-5A39-E634ED2FF35E}"/>
              </a:ext>
            </a:extLst>
          </p:cNvPr>
          <p:cNvSpPr/>
          <p:nvPr/>
        </p:nvSpPr>
        <p:spPr>
          <a:xfrm>
            <a:off x="10341864" y="4681728"/>
            <a:ext cx="374904" cy="676656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Parentesi graffa chiusa 15">
            <a:extLst>
              <a:ext uri="{FF2B5EF4-FFF2-40B4-BE49-F238E27FC236}">
                <a16:creationId xmlns:a16="http://schemas.microsoft.com/office/drawing/2014/main" id="{CD6DEC60-B755-2C9D-488A-6FEDCDF8F5B3}"/>
              </a:ext>
            </a:extLst>
          </p:cNvPr>
          <p:cNvSpPr/>
          <p:nvPr/>
        </p:nvSpPr>
        <p:spPr>
          <a:xfrm>
            <a:off x="10341864" y="5430292"/>
            <a:ext cx="374904" cy="3651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04CD481-B602-3233-BAE6-8514E0B35519}"/>
              </a:ext>
            </a:extLst>
          </p:cNvPr>
          <p:cNvSpPr txBox="1"/>
          <p:nvPr/>
        </p:nvSpPr>
        <p:spPr>
          <a:xfrm>
            <a:off x="10745432" y="4835390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+13300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BA4C27B-8161-F7E1-C640-7D79718BA2EE}"/>
              </a:ext>
            </a:extLst>
          </p:cNvPr>
          <p:cNvSpPr txBox="1"/>
          <p:nvPr/>
        </p:nvSpPr>
        <p:spPr>
          <a:xfrm>
            <a:off x="10745432" y="5424841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-49000</a:t>
            </a:r>
          </a:p>
        </p:txBody>
      </p:sp>
    </p:spTree>
    <p:extLst>
      <p:ext uri="{BB962C8B-B14F-4D97-AF65-F5344CB8AC3E}">
        <p14:creationId xmlns:p14="http://schemas.microsoft.com/office/powerpoint/2010/main" val="291822400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1166</Words>
  <Application>Microsoft Office PowerPoint</Application>
  <PresentationFormat>Widescreen</PresentationFormat>
  <Paragraphs>179</Paragraphs>
  <Slides>16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Wingdings</vt:lpstr>
      <vt:lpstr>office theme</vt:lpstr>
      <vt:lpstr>Presentazione standard di PowerPoint</vt:lpstr>
      <vt:lpstr>Distribuzione dei CAU 2024</vt:lpstr>
      <vt:lpstr>42 CAU aperti al 9 luglio 2024</vt:lpstr>
      <vt:lpstr>42 CAU aperti al 9 luglio  (II)</vt:lpstr>
      <vt:lpstr>CAU: 230.000 accessi tra novembre 2023 e giugno 2024</vt:lpstr>
      <vt:lpstr>Presentazione standard di PowerPoint</vt:lpstr>
      <vt:lpstr>Che effetto hanno avuto i CAU sui PS?</vt:lpstr>
      <vt:lpstr>Presentazione standard di PowerPoint</vt:lpstr>
      <vt:lpstr>Trend accessi di pronto soccorso per priorità di accesso - mesi gennaio-maggio 2019: 2024</vt:lpstr>
      <vt:lpstr>Tra gennaio-maggio 2023 e 2024: 35.000 accessi al PS in meno</vt:lpstr>
      <vt:lpstr>Tra gennaio-maggio 2023 e 2024: 9 accessi al PS ogni 1.000 residenti in meno</vt:lpstr>
      <vt:lpstr>Tra gennaio-maggio 2023 e 2024: 49.000 accessi al PS in meno per codici bianchi e verdi</vt:lpstr>
      <vt:lpstr>Tra gennaio-maggio 2023 e 2024: 11 accessi al PS ogni 1.000 residenti in meno per codici bianchi e verdi</vt:lpstr>
      <vt:lpstr>Accessi ai 42 CAU dalla data di apertura al 30 giugno 2024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Aurighi Stefano</dc:creator>
  <cp:lastModifiedBy>Aurighi Stefano</cp:lastModifiedBy>
  <cp:revision>21</cp:revision>
  <cp:lastPrinted>2024-07-09T11:22:52Z</cp:lastPrinted>
  <dcterms:created xsi:type="dcterms:W3CDTF">2024-04-15T12:13:25Z</dcterms:created>
  <dcterms:modified xsi:type="dcterms:W3CDTF">2024-07-09T11:35:48Z</dcterms:modified>
</cp:coreProperties>
</file>