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63" r:id="rId5"/>
  </p:sldMasterIdLst>
  <p:notesMasterIdLst>
    <p:notesMasterId r:id="rId15"/>
  </p:notesMasterIdLst>
  <p:sldIdLst>
    <p:sldId id="258" r:id="rId6"/>
    <p:sldId id="259" r:id="rId7"/>
    <p:sldId id="260" r:id="rId8"/>
    <p:sldId id="261" r:id="rId9"/>
    <p:sldId id="268" r:id="rId10"/>
    <p:sldId id="267" r:id="rId11"/>
    <p:sldId id="265" r:id="rId12"/>
    <p:sldId id="264" r:id="rId13"/>
    <p:sldId id="266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C0A40-C9E3-40E8-8CFC-6B95A09817B4}" type="datetimeFigureOut">
              <a:rPr lang="it-IT" smtClean="0"/>
              <a:t>27/10/2022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263D8-9CD2-4F69-9B3B-69CC67CA75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7387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first time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CRISPR gene editing –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live in Japan,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Sicilian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Rouge High GABA tomato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just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sale.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Japanese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start-up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Sanatech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selling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tomatoes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consumers,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 free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seedlings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anyone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grow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gene-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tomatoes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themselves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Sicilian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Rouge High GABA tomato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enzyme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breaks down GABA, or gamma-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aminobutyric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acid,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tomatoes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GABA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tomatoes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GABA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amino acid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bodies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brain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nervous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dietary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benefits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eating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extra GABA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debated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C6B0C-4BDE-4FD6-8B59-1A05462248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597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D4DE9-44D3-4CBE-AE54-E7AD2A23A08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550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751851" y="548680"/>
            <a:ext cx="6913364" cy="453650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Fare clic per inserire </a:t>
            </a:r>
          </a:p>
          <a:p>
            <a:pPr lvl="0"/>
            <a:r>
              <a:rPr lang="it-IT" dirty="0"/>
              <a:t>il titolo della presentazione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1" hasCustomPrompt="1"/>
          </p:nvPr>
        </p:nvSpPr>
        <p:spPr>
          <a:xfrm>
            <a:off x="4751917" y="5379814"/>
            <a:ext cx="7008283" cy="42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Nome Cognome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2" hasCustomPrompt="1"/>
          </p:nvPr>
        </p:nvSpPr>
        <p:spPr>
          <a:xfrm>
            <a:off x="4751918" y="5877942"/>
            <a:ext cx="7105649" cy="7914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Dipartimento/Struttura </a:t>
            </a:r>
            <a:r>
              <a:rPr lang="it-IT" dirty="0" err="1"/>
              <a:t>xxxxxx</a:t>
            </a:r>
            <a:r>
              <a:rPr lang="it-IT" dirty="0"/>
              <a:t> </a:t>
            </a:r>
            <a:r>
              <a:rPr lang="it-IT" dirty="0" err="1"/>
              <a:t>xxxxxxxxxxxx</a:t>
            </a:r>
            <a:r>
              <a:rPr lang="it-IT" dirty="0"/>
              <a:t> </a:t>
            </a:r>
            <a:r>
              <a:rPr lang="it-IT" dirty="0" err="1"/>
              <a:t>xxxxxxxx</a:t>
            </a:r>
            <a:r>
              <a:rPr lang="it-IT" dirty="0"/>
              <a:t> </a:t>
            </a:r>
            <a:r>
              <a:rPr lang="it-IT" dirty="0" err="1"/>
              <a:t>xxxxx</a:t>
            </a:r>
            <a:r>
              <a:rPr lang="it-IT" dirty="0"/>
              <a:t> </a:t>
            </a:r>
            <a:r>
              <a:rPr lang="it-IT" dirty="0" err="1"/>
              <a:t>xxxxxxxxxxxxxxxxxxx</a:t>
            </a:r>
            <a:r>
              <a:rPr lang="it-IT" dirty="0"/>
              <a:t> </a:t>
            </a:r>
            <a:r>
              <a:rPr lang="it-IT" dirty="0" err="1"/>
              <a:t>xxxxx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6487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punto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6"/>
            <a:ext cx="11233149" cy="4319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2" hasCustomPrompt="1"/>
          </p:nvPr>
        </p:nvSpPr>
        <p:spPr>
          <a:xfrm>
            <a:off x="527051" y="1989138"/>
            <a:ext cx="11233149" cy="3816126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 baseline="0">
                <a:latin typeface="Century Gothic" panose="020B0502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800">
                <a:latin typeface="Century Gothic" panose="020B0502020202020204" pitchFamily="34" charset="0"/>
              </a:defRPr>
            </a:lvl2pPr>
          </a:lstStyle>
          <a:p>
            <a:pPr lvl="1"/>
            <a:r>
              <a:rPr lang="it-IT" dirty="0"/>
              <a:t>Fare clic per modificare il punto elenco uno</a:t>
            </a:r>
          </a:p>
          <a:p>
            <a:pPr lvl="1"/>
            <a:r>
              <a:rPr lang="it-IT" dirty="0"/>
              <a:t>Fare clic per modificare il punto elenco due</a:t>
            </a:r>
          </a:p>
          <a:p>
            <a:pPr lvl="1"/>
            <a:r>
              <a:rPr lang="it-IT" dirty="0"/>
              <a:t>Fare clic per modificare il punto elenco tre</a:t>
            </a:r>
          </a:p>
          <a:p>
            <a:pPr lvl="1"/>
            <a:r>
              <a:rPr lang="it-IT" dirty="0"/>
              <a:t>Fare clic per modificare il punto elenco quattro</a:t>
            </a:r>
          </a:p>
        </p:txBody>
      </p:sp>
      <p:sp>
        <p:nvSpPr>
          <p:cNvPr id="16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797938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semp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5"/>
            <a:ext cx="11233149" cy="446439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</p:spTree>
    <p:extLst>
      <p:ext uri="{BB962C8B-B14F-4D97-AF65-F5344CB8AC3E}">
        <p14:creationId xmlns:p14="http://schemas.microsoft.com/office/powerpoint/2010/main" val="3671252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grafico 8"/>
          <p:cNvSpPr>
            <a:spLocks noGrp="1"/>
          </p:cNvSpPr>
          <p:nvPr>
            <p:ph type="chart" sz="quarter" idx="10" hasCustomPrompt="1"/>
          </p:nvPr>
        </p:nvSpPr>
        <p:spPr>
          <a:xfrm>
            <a:off x="911026" y="2781300"/>
            <a:ext cx="10369551" cy="3024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Fare clic sull’icona per inserire un grafico</a:t>
            </a:r>
          </a:p>
        </p:txBody>
      </p:sp>
      <p:sp>
        <p:nvSpPr>
          <p:cNvPr id="11" name="Segnaposto testo 7"/>
          <p:cNvSpPr>
            <a:spLocks noGrp="1"/>
          </p:cNvSpPr>
          <p:nvPr>
            <p:ph type="body" sz="quarter" idx="12" hasCustomPrompt="1"/>
          </p:nvPr>
        </p:nvSpPr>
        <p:spPr>
          <a:xfrm>
            <a:off x="527051" y="1412876"/>
            <a:ext cx="11233149" cy="4319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  <p:sp>
        <p:nvSpPr>
          <p:cNvPr id="6" name="Segnaposto testo 7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6960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/>
          <p:cNvSpPr>
            <a:spLocks noGrp="1"/>
          </p:cNvSpPr>
          <p:nvPr>
            <p:ph type="pic" sz="quarter" idx="10" hasCustomPrompt="1"/>
          </p:nvPr>
        </p:nvSpPr>
        <p:spPr>
          <a:xfrm>
            <a:off x="1534584" y="1700809"/>
            <a:ext cx="9122833" cy="410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Fare clic sull’icona per inserire un’immagine</a:t>
            </a:r>
          </a:p>
        </p:txBody>
      </p:sp>
      <p:sp>
        <p:nvSpPr>
          <p:cNvPr id="5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90809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9D2B-57FC-414A-994D-C4B0E645AA49}" type="datetimeFigureOut">
              <a:rPr lang="it-IT" smtClean="0"/>
              <a:t>27/10/2022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00A5-24AD-489C-A892-8968B4C08E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0841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67C3DFF-9347-4DF4-A635-D02A238D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8EBCB-D408-40FA-B39D-BB5F2C21F4BE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F5840AC-5EAA-4400-A9CA-D3B28532E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1DF29EE-A116-4CCC-8658-7232DF724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14AB-D318-4D80-86E8-DC2918AD9C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515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C9A0-7771-4861-9597-8C258DC0A26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D9A4-01DB-4FC1-B9B8-5328EEB2698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7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E2B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cxnSp>
        <p:nvCxnSpPr>
          <p:cNvPr id="12" name="Connettore 1 11"/>
          <p:cNvCxnSpPr/>
          <p:nvPr userDrawn="1"/>
        </p:nvCxnSpPr>
        <p:spPr>
          <a:xfrm>
            <a:off x="4367808" y="188640"/>
            <a:ext cx="0" cy="64087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874"/>
          <a:stretch/>
        </p:blipFill>
        <p:spPr>
          <a:xfrm>
            <a:off x="402114" y="1777670"/>
            <a:ext cx="2957582" cy="229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3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4788" y="5877370"/>
            <a:ext cx="1323834" cy="93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7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70" r:id="rId6"/>
    <p:sldLayoutId id="2147483671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5" Type="http://schemas.openxmlformats.org/officeDocument/2006/relationships/image" Target="../media/image16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4659022" y="539833"/>
            <a:ext cx="7320813" cy="2774564"/>
          </a:xfrm>
        </p:spPr>
        <p:txBody>
          <a:bodyPr/>
          <a:lstStyle/>
          <a:p>
            <a:r>
              <a:rPr lang="it-IT" dirty="0"/>
              <a:t>Prime applicazioni dell’editing genomico </a:t>
            </a:r>
            <a:r>
              <a:rPr lang="it-IT" dirty="0" smtClean="0"/>
              <a:t>per il miglioramento </a:t>
            </a:r>
            <a:r>
              <a:rPr lang="it-IT" dirty="0"/>
              <a:t>genetico di specie erbacee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4659022" y="3321323"/>
            <a:ext cx="7008283" cy="720080"/>
          </a:xfrm>
        </p:spPr>
        <p:txBody>
          <a:bodyPr/>
          <a:lstStyle/>
          <a:p>
            <a:r>
              <a:rPr lang="it-IT" dirty="0"/>
              <a:t>Silvio Salvi 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2"/>
          </p:nvPr>
        </p:nvSpPr>
        <p:spPr>
          <a:xfrm>
            <a:off x="4659022" y="3954434"/>
            <a:ext cx="7105649" cy="791418"/>
          </a:xfrm>
        </p:spPr>
        <p:txBody>
          <a:bodyPr/>
          <a:lstStyle/>
          <a:p>
            <a:r>
              <a:rPr lang="it-IT" b="1" dirty="0"/>
              <a:t>Dipartimento di Scienze e Tecnologie Agroalimentari silvio.salvi@unibo.it   </a:t>
            </a:r>
            <a:r>
              <a:rPr lang="it-IT" b="1" dirty="0" err="1"/>
              <a:t>Twitter</a:t>
            </a:r>
            <a:r>
              <a:rPr lang="it-IT" b="1" dirty="0"/>
              <a:t>: @SilvioSalvi2</a:t>
            </a: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7C40801-F904-4813-A4F5-2C0A2AA68072}"/>
              </a:ext>
            </a:extLst>
          </p:cNvPr>
          <p:cNvSpPr txBox="1"/>
          <p:nvPr/>
        </p:nvSpPr>
        <p:spPr>
          <a:xfrm>
            <a:off x="4597853" y="5031963"/>
            <a:ext cx="7227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NUOVE TECNICHE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GENOMICHE PER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MIGLIORARE LA SOSTENIBILITÀ DELLE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COLTURE AGRARIE: POTENZIALITÀ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APPLICATIVE 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SVILUPPI NORMATIVI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Ciclo di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webinar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sulla Strategia europea Farm to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Fork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Regione Emilia-Romagna, 21 ottobre 2022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20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322" y="877304"/>
            <a:ext cx="3368098" cy="213736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717" y="743800"/>
            <a:ext cx="3031037" cy="227087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9E69D4D-3BD8-495B-AAFF-B983541E18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776" y="3115345"/>
            <a:ext cx="2669008" cy="374208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489ABEE-BD52-4A75-9A29-6A1688B4F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930" t="16458" r="35903" b="18965"/>
          <a:stretch/>
        </p:blipFill>
        <p:spPr bwMode="auto">
          <a:xfrm>
            <a:off x="896819" y="3556981"/>
            <a:ext cx="3240361" cy="31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77CCD5-CFEB-4731-889B-0F4E9E859312}"/>
              </a:ext>
            </a:extLst>
          </p:cNvPr>
          <p:cNvSpPr txBox="1"/>
          <p:nvPr/>
        </p:nvSpPr>
        <p:spPr>
          <a:xfrm>
            <a:off x="4018061" y="1133021"/>
            <a:ext cx="1872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Fungo che non imbrunisce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E1C5124-44B0-4D99-9716-04EF768ADE86}"/>
              </a:ext>
            </a:extLst>
          </p:cNvPr>
          <p:cNvSpPr txBox="1"/>
          <p:nvPr/>
        </p:nvSpPr>
        <p:spPr>
          <a:xfrm>
            <a:off x="10009111" y="1100571"/>
            <a:ext cx="2279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Mais ad alta amilopectina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9586178-49D4-4209-ABA7-161685E4A56A}"/>
              </a:ext>
            </a:extLst>
          </p:cNvPr>
          <p:cNvSpPr txBox="1"/>
          <p:nvPr/>
        </p:nvSpPr>
        <p:spPr>
          <a:xfrm>
            <a:off x="4003056" y="4759436"/>
            <a:ext cx="2669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Soia ad alto oleico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6C1FB64-B69C-4C4D-8DE7-93573274C3C3}"/>
              </a:ext>
            </a:extLst>
          </p:cNvPr>
          <p:cNvSpPr txBox="1"/>
          <p:nvPr/>
        </p:nvSpPr>
        <p:spPr>
          <a:xfrm>
            <a:off x="9560648" y="3985488"/>
            <a:ext cx="2448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Mais ad aumentata tolleranza alla siccità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8A175670-46C4-43F4-952D-56ADEBC5C08F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541140" y="153939"/>
            <a:ext cx="11233149" cy="42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srgbClr val="BE2B0A"/>
                </a:solidFill>
                <a:latin typeface="+mj-lt"/>
              </a:rPr>
              <a:t>Gene Editing </a:t>
            </a:r>
            <a:r>
              <a:rPr lang="it-IT" sz="3600" dirty="0">
                <a:solidFill>
                  <a:srgbClr val="BE2B0A"/>
                </a:solidFill>
                <a:latin typeface="+mj-lt"/>
              </a:rPr>
              <a:t>- p</a:t>
            </a:r>
            <a:r>
              <a:rPr lang="it-IT" sz="3600" b="1" dirty="0">
                <a:solidFill>
                  <a:srgbClr val="BE2B0A"/>
                </a:solidFill>
                <a:latin typeface="+mj-lt"/>
              </a:rPr>
              <a:t>rime applicazioni commerciali</a:t>
            </a:r>
          </a:p>
        </p:txBody>
      </p:sp>
    </p:spTree>
    <p:extLst>
      <p:ext uri="{BB962C8B-B14F-4D97-AF65-F5344CB8AC3E}">
        <p14:creationId xmlns:p14="http://schemas.microsoft.com/office/powerpoint/2010/main" val="326009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25458" t="29833" r="40681" b="3668"/>
          <a:stretch/>
        </p:blipFill>
        <p:spPr>
          <a:xfrm>
            <a:off x="5999312" y="17240"/>
            <a:ext cx="6192688" cy="6840760"/>
          </a:xfrm>
          <a:prstGeom prst="rect">
            <a:avLst/>
          </a:prstGeom>
          <a:ln>
            <a:solidFill>
              <a:srgbClr val="BD2B0B"/>
            </a:solidFill>
          </a:ln>
        </p:spPr>
      </p:pic>
      <p:sp>
        <p:nvSpPr>
          <p:cNvPr id="5" name="Rettangolo 4"/>
          <p:cNvSpPr/>
          <p:nvPr/>
        </p:nvSpPr>
        <p:spPr>
          <a:xfrm>
            <a:off x="231578" y="254341"/>
            <a:ext cx="5767734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BD2B0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Pomodoro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BD2B0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D2B0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“Sicilian Rouge”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D2B0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 alto GABA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BD2B0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Contiene 5x la quantità di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GABA (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gamma-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aminobutyric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acid), metabolita che ha azione nel sistema nervoso e nell’apparato digerente,  e comprovato effetto di riduzione della pressione 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arteriosa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/>
            <a:r>
              <a:rPr lang="it-IT" b="1" dirty="0" smtClean="0">
                <a:solidFill>
                  <a:prstClr val="black"/>
                </a:solidFill>
                <a:latin typeface="Calibri"/>
              </a:rPr>
              <a:t>Tramite Editing genomico è stato disattivato il gene </a:t>
            </a:r>
            <a:r>
              <a:rPr lang="it-IT" b="1" i="1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en-US" b="1" i="1" dirty="0" err="1" smtClean="0"/>
              <a:t>almodulin</a:t>
            </a:r>
            <a:r>
              <a:rPr lang="en-US" b="1" i="1" dirty="0" smtClean="0"/>
              <a:t>-binding </a:t>
            </a:r>
            <a:r>
              <a:rPr lang="en-US" b="1" i="1" dirty="0"/>
              <a:t>domain </a:t>
            </a:r>
            <a:r>
              <a:rPr lang="en-US" b="1" dirty="0"/>
              <a:t>(</a:t>
            </a:r>
            <a:r>
              <a:rPr lang="en-US" b="1" i="1" dirty="0" err="1"/>
              <a:t>CaMBD</a:t>
            </a:r>
            <a:r>
              <a:rPr lang="en-US" b="1" dirty="0" smtClean="0"/>
              <a:t>) </a:t>
            </a:r>
            <a:r>
              <a:rPr lang="en-US" b="1" dirty="0" err="1" smtClean="0"/>
              <a:t>che</a:t>
            </a:r>
            <a:r>
              <a:rPr lang="en-US" b="1" dirty="0" smtClean="0"/>
              <a:t> </a:t>
            </a:r>
            <a:r>
              <a:rPr lang="en-US" b="1" dirty="0" err="1" smtClean="0"/>
              <a:t>regola</a:t>
            </a:r>
            <a:r>
              <a:rPr lang="en-US" b="1" dirty="0" smtClean="0"/>
              <a:t> </a:t>
            </a:r>
            <a:r>
              <a:rPr lang="en-US" b="1" dirty="0" err="1" smtClean="0"/>
              <a:t>il</a:t>
            </a:r>
            <a:r>
              <a:rPr lang="en-US" b="1" dirty="0" smtClean="0"/>
              <a:t> </a:t>
            </a:r>
            <a:r>
              <a:rPr lang="en-US" b="1" dirty="0" err="1" smtClean="0"/>
              <a:t>livello</a:t>
            </a:r>
            <a:r>
              <a:rPr lang="en-US" b="1" dirty="0" smtClean="0"/>
              <a:t> di GABA, con un </a:t>
            </a:r>
            <a:r>
              <a:rPr lang="en-US" b="1" dirty="0" err="1" smtClean="0"/>
              <a:t>conseguente</a:t>
            </a:r>
            <a:r>
              <a:rPr lang="en-US" b="1" dirty="0" smtClean="0"/>
              <a:t> </a:t>
            </a:r>
            <a:r>
              <a:rPr lang="en-US" b="1" dirty="0" err="1" smtClean="0"/>
              <a:t>aumento</a:t>
            </a:r>
            <a:r>
              <a:rPr lang="en-US" b="1" dirty="0" smtClean="0"/>
              <a:t> del GABA </a:t>
            </a:r>
            <a:r>
              <a:rPr lang="en-US" b="1" dirty="0" err="1" smtClean="0"/>
              <a:t>stesso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“We started shipping the tomatoes on September 17,” says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Minako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Sumiyoshi at Japanese start-up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Sanatech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Seed, which is selling the tomatoes directly to consumers. She says demand for the tomatoes is “not too bad”.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 – New Scientist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81BDCEF-8A0F-4889-95B0-31D96EC505F7}"/>
              </a:ext>
            </a:extLst>
          </p:cNvPr>
          <p:cNvSpPr txBox="1"/>
          <p:nvPr/>
        </p:nvSpPr>
        <p:spPr>
          <a:xfrm>
            <a:off x="2423592" y="625598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/>
                <a:ea typeface="+mn-ea"/>
                <a:cs typeface="+mn-cs"/>
              </a:rPr>
              <a:t>Notate l’ «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/>
                <a:ea typeface="+mn-ea"/>
                <a:cs typeface="+mn-cs"/>
              </a:rPr>
              <a:t>Italian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/>
                <a:ea typeface="+mn-ea"/>
                <a:cs typeface="+mn-cs"/>
              </a:rPr>
              <a:t> sounding»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00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12689" t="25152" r="57765" b="19899"/>
          <a:stretch/>
        </p:blipFill>
        <p:spPr>
          <a:xfrm>
            <a:off x="8666019" y="958491"/>
            <a:ext cx="2522852" cy="2639291"/>
          </a:xfrm>
          <a:prstGeom prst="rect">
            <a:avLst/>
          </a:prstGeom>
        </p:spPr>
      </p:pic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it-IT" sz="2800" dirty="0" smtClean="0"/>
              <a:t>Frumento resistente a oidio</a:t>
            </a:r>
            <a:endParaRPr lang="it-IT" sz="2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6439" t="21111" r="8560" b="26768"/>
          <a:stretch/>
        </p:blipFill>
        <p:spPr>
          <a:xfrm>
            <a:off x="200025" y="958491"/>
            <a:ext cx="5943600" cy="2050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l="2462" t="52955" r="5038" b="7979"/>
          <a:stretch/>
        </p:blipFill>
        <p:spPr>
          <a:xfrm>
            <a:off x="598343" y="3636818"/>
            <a:ext cx="11090563" cy="263467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27051" y="6421582"/>
            <a:ext cx="4377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Li et al. 2022, Nature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908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72A7B5-964E-CE4F-A597-7D260B31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2" y="-2700"/>
            <a:ext cx="11450781" cy="994172"/>
          </a:xfrm>
        </p:spPr>
        <p:txBody>
          <a:bodyPr/>
          <a:lstStyle/>
          <a:p>
            <a:r>
              <a:rPr lang="it-IT" sz="3200" b="1" dirty="0">
                <a:solidFill>
                  <a:srgbClr val="C00000"/>
                </a:solidFill>
              </a:rPr>
              <a:t>Tolleranza alla </a:t>
            </a:r>
            <a:r>
              <a:rPr lang="it-IT" sz="3200" b="1" dirty="0" smtClean="0">
                <a:solidFill>
                  <a:srgbClr val="C00000"/>
                </a:solidFill>
              </a:rPr>
              <a:t>siccità </a:t>
            </a:r>
            <a:r>
              <a:rPr lang="it-IT" sz="3200" b="1" u="sng" dirty="0" smtClean="0">
                <a:solidFill>
                  <a:srgbClr val="C00000"/>
                </a:solidFill>
              </a:rPr>
              <a:t>moderata</a:t>
            </a:r>
            <a:r>
              <a:rPr lang="it-IT" sz="3200" b="1" dirty="0" smtClean="0">
                <a:solidFill>
                  <a:srgbClr val="C00000"/>
                </a:solidFill>
              </a:rPr>
              <a:t>: </a:t>
            </a:r>
            <a:r>
              <a:rPr lang="it-IT" sz="3200" b="1" dirty="0">
                <a:solidFill>
                  <a:srgbClr val="C00000"/>
                </a:solidFill>
              </a:rPr>
              <a:t>gene editing sul </a:t>
            </a:r>
            <a:r>
              <a:rPr lang="it-IT" sz="3200" b="1" dirty="0" smtClean="0">
                <a:solidFill>
                  <a:srgbClr val="C00000"/>
                </a:solidFill>
              </a:rPr>
              <a:t>promotore</a:t>
            </a:r>
            <a:br>
              <a:rPr lang="it-IT" sz="3200" b="1" dirty="0" smtClean="0">
                <a:solidFill>
                  <a:srgbClr val="C00000"/>
                </a:solidFill>
              </a:rPr>
            </a:br>
            <a:r>
              <a:rPr lang="it-IT" sz="3200" b="1" dirty="0" smtClean="0">
                <a:solidFill>
                  <a:srgbClr val="C00000"/>
                </a:solidFill>
              </a:rPr>
              <a:t>di </a:t>
            </a:r>
            <a:r>
              <a:rPr lang="it-IT" sz="3200" b="1" dirty="0">
                <a:solidFill>
                  <a:srgbClr val="C00000"/>
                </a:solidFill>
              </a:rPr>
              <a:t>un gene ‘SOS</a:t>
            </a:r>
            <a:r>
              <a:rPr lang="it-IT" sz="3200" b="1" dirty="0" smtClean="0">
                <a:solidFill>
                  <a:srgbClr val="C00000"/>
                </a:solidFill>
              </a:rPr>
              <a:t>’ in mais</a:t>
            </a:r>
            <a:endParaRPr lang="it-IT" sz="3200" b="1" dirty="0">
              <a:solidFill>
                <a:srgbClr val="C0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41BC25-5B7E-7949-A42A-DF97F2C0E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731" y="3293927"/>
            <a:ext cx="4774223" cy="3941342"/>
          </a:xfrm>
        </p:spPr>
        <p:txBody>
          <a:bodyPr>
            <a:normAutofit/>
          </a:bodyPr>
          <a:lstStyle/>
          <a:p>
            <a:r>
              <a:rPr lang="it-IT" sz="1950" i="1" dirty="0"/>
              <a:t>ARGOS8</a:t>
            </a:r>
            <a:r>
              <a:rPr lang="it-IT" sz="1950" dirty="0"/>
              <a:t>: gene regolatore negativo delle risposte all'etilene </a:t>
            </a:r>
          </a:p>
          <a:p>
            <a:r>
              <a:rPr lang="it-IT" sz="1950" dirty="0"/>
              <a:t>Etilene regola la risposta a stress abiotici</a:t>
            </a:r>
          </a:p>
          <a:p>
            <a:r>
              <a:rPr lang="it-IT" sz="1950" dirty="0"/>
              <a:t>La </a:t>
            </a:r>
            <a:r>
              <a:rPr lang="it-IT" sz="1950" dirty="0" err="1"/>
              <a:t>sovraespressione</a:t>
            </a:r>
            <a:r>
              <a:rPr lang="it-IT" sz="1950" dirty="0"/>
              <a:t> di </a:t>
            </a:r>
            <a:r>
              <a:rPr lang="it-IT" sz="1950" i="1" dirty="0"/>
              <a:t>ARGOS8</a:t>
            </a:r>
            <a:r>
              <a:rPr lang="it-IT" sz="1950" dirty="0"/>
              <a:t> nelle piante di mais editate porta a ridotta sensibilità all'etilene e aumentata tolleranza alla </a:t>
            </a:r>
            <a:r>
              <a:rPr lang="it-IT" sz="1950" dirty="0" smtClean="0"/>
              <a:t>siccità moderata</a:t>
            </a:r>
            <a:endParaRPr lang="it-IT" sz="1950" dirty="0"/>
          </a:p>
          <a:p>
            <a:r>
              <a:rPr lang="en-US" sz="1950" dirty="0"/>
              <a:t>L</a:t>
            </a:r>
            <a:r>
              <a:rPr lang="it-IT" sz="1950" dirty="0"/>
              <a:t>a resa della granella migliora in condizioni di stress idrici; non subisce penalizzazioni in ambienti senza stress </a:t>
            </a:r>
            <a:endParaRPr lang="en-US" sz="1950" dirty="0"/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b="13728"/>
          <a:stretch/>
        </p:blipFill>
        <p:spPr>
          <a:xfrm>
            <a:off x="688731" y="1293104"/>
            <a:ext cx="5595675" cy="1723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sellaDiTesto 5"/>
          <p:cNvSpPr txBox="1"/>
          <p:nvPr/>
        </p:nvSpPr>
        <p:spPr>
          <a:xfrm>
            <a:off x="5850568" y="6270560"/>
            <a:ext cx="54201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dirty="0"/>
              <a:t>Effetto della sovra-espressione del gene ARGOS in piante di mais sottoposte a stress idrico (Guo et al., 2014; </a:t>
            </a:r>
            <a:r>
              <a:rPr lang="it-IT" sz="1350" dirty="0" err="1"/>
              <a:t>Shi</a:t>
            </a:r>
            <a:r>
              <a:rPr lang="it-IT" sz="1350" dirty="0"/>
              <a:t> et al., 2015)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lum bright="3000" contrast="39000"/>
          </a:blip>
          <a:stretch>
            <a:fillRect/>
          </a:stretch>
        </p:blipFill>
        <p:spPr>
          <a:xfrm>
            <a:off x="6838239" y="991472"/>
            <a:ext cx="3786553" cy="530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0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4073" y="130666"/>
            <a:ext cx="11637818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Il </a:t>
            </a:r>
            <a:r>
              <a:rPr lang="en-US" sz="4000" dirty="0" err="1" smtClean="0"/>
              <a:t>ruolo</a:t>
            </a:r>
            <a:r>
              <a:rPr lang="en-US" sz="4000" dirty="0" smtClean="0"/>
              <a:t> </a:t>
            </a:r>
            <a:r>
              <a:rPr lang="en-US" sz="4000" dirty="0" err="1" smtClean="0"/>
              <a:t>dell’angolo</a:t>
            </a:r>
            <a:r>
              <a:rPr lang="en-US" sz="4000" dirty="0" smtClean="0"/>
              <a:t> di </a:t>
            </a:r>
            <a:r>
              <a:rPr lang="en-US" sz="4000" dirty="0" err="1" smtClean="0"/>
              <a:t>crescita</a:t>
            </a:r>
            <a:r>
              <a:rPr lang="en-US" sz="4000" dirty="0" smtClean="0"/>
              <a:t> della </a:t>
            </a:r>
            <a:r>
              <a:rPr lang="en-US" sz="4000" dirty="0" err="1" smtClean="0"/>
              <a:t>radice</a:t>
            </a:r>
            <a:r>
              <a:rPr lang="en-US" sz="4000" dirty="0" smtClean="0"/>
              <a:t> </a:t>
            </a:r>
            <a:r>
              <a:rPr lang="en-US" sz="4000" dirty="0" err="1" smtClean="0"/>
              <a:t>nel</a:t>
            </a:r>
            <a:r>
              <a:rPr lang="en-US" sz="4000" dirty="0" smtClean="0"/>
              <a:t> </a:t>
            </a:r>
            <a:r>
              <a:rPr lang="en-US" sz="4000" dirty="0" err="1" smtClean="0"/>
              <a:t>miglioramento</a:t>
            </a:r>
            <a:r>
              <a:rPr lang="en-US" sz="4000" dirty="0" smtClean="0"/>
              <a:t> </a:t>
            </a:r>
            <a:r>
              <a:rPr lang="en-US" sz="4000" dirty="0" err="1" smtClean="0"/>
              <a:t>genetico</a:t>
            </a:r>
            <a:endParaRPr lang="en-US" sz="4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449" y="1750437"/>
            <a:ext cx="7035065" cy="400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-222293" y="6444158"/>
            <a:ext cx="3616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White et al. 2013. Ann Bot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592321" y="5454412"/>
            <a:ext cx="209896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Adatto all’acquisizione di P e acqua in superficie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611551" y="5454412"/>
            <a:ext cx="218209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Adatto all’acquisizione di N e acqua in profondità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5216236" y="5611088"/>
            <a:ext cx="1932709" cy="561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/>
          <p:cNvCxnSpPr/>
          <p:nvPr/>
        </p:nvCxnSpPr>
        <p:spPr>
          <a:xfrm>
            <a:off x="2675449" y="4592782"/>
            <a:ext cx="7035065" cy="173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308264" y="4408116"/>
            <a:ext cx="232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/>
              <a:t>Livello di falda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767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1EBCA8C-D1F8-42C3-A883-627870E16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60" t="31830"/>
          <a:stretch/>
        </p:blipFill>
        <p:spPr>
          <a:xfrm>
            <a:off x="539497" y="2862791"/>
            <a:ext cx="2859689" cy="334272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56A4026-2C08-489C-9FDA-BA080C131D46}"/>
              </a:ext>
            </a:extLst>
          </p:cNvPr>
          <p:cNvSpPr txBox="1"/>
          <p:nvPr/>
        </p:nvSpPr>
        <p:spPr>
          <a:xfrm>
            <a:off x="356828" y="6211669"/>
            <a:ext cx="3225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filled</a:t>
            </a:r>
            <a:r>
              <a:rPr lang="it-IT" dirty="0"/>
              <a:t> </a:t>
            </a:r>
            <a:r>
              <a:rPr lang="it-IT" dirty="0" err="1"/>
              <a:t>rhizotrons</a:t>
            </a:r>
            <a:r>
              <a:rPr lang="it-IT" dirty="0"/>
              <a:t> with root </a:t>
            </a:r>
            <a:r>
              <a:rPr lang="it-IT" dirty="0" err="1"/>
              <a:t>types</a:t>
            </a:r>
            <a:r>
              <a:rPr lang="it-IT" dirty="0"/>
              <a:t> </a:t>
            </a:r>
            <a:r>
              <a:rPr lang="it-IT" dirty="0" err="1"/>
              <a:t>marked</a:t>
            </a:r>
            <a:r>
              <a:rPr lang="it-IT" dirty="0"/>
              <a:t>, 20 DAG</a:t>
            </a:r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1D23031-A37A-43A5-973B-12DA1C8D19A3}"/>
              </a:ext>
            </a:extLst>
          </p:cNvPr>
          <p:cNvSpPr txBox="1"/>
          <p:nvPr/>
        </p:nvSpPr>
        <p:spPr>
          <a:xfrm>
            <a:off x="6986705" y="6517758"/>
            <a:ext cx="520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/>
              <a:t>Kirshner</a:t>
            </a:r>
            <a:r>
              <a:rPr lang="it-IT" dirty="0"/>
              <a:t> et al. 2021 PNAS; Fusi et al. 2022 PNAS</a:t>
            </a:r>
            <a:endParaRPr lang="en-US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D33D1CD-95DF-465F-8DD2-265CCFA4D5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971"/>
          <a:stretch/>
        </p:blipFill>
        <p:spPr>
          <a:xfrm>
            <a:off x="3603391" y="2862791"/>
            <a:ext cx="3225025" cy="368933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A80B37B-A8F6-46FA-BC66-E968B93BB964}"/>
              </a:ext>
            </a:extLst>
          </p:cNvPr>
          <p:cNvSpPr txBox="1"/>
          <p:nvPr/>
        </p:nvSpPr>
        <p:spPr>
          <a:xfrm>
            <a:off x="6986705" y="742576"/>
            <a:ext cx="48005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i="1" dirty="0"/>
              <a:t>EGT1, </a:t>
            </a:r>
            <a:r>
              <a:rPr lang="it-IT" sz="2000" dirty="0"/>
              <a:t>on 6H, </a:t>
            </a:r>
            <a:r>
              <a:rPr lang="it-IT" sz="2000" dirty="0" err="1"/>
              <a:t>encodes</a:t>
            </a:r>
            <a:r>
              <a:rPr lang="it-IT" sz="2000" dirty="0"/>
              <a:t> an F-box – </a:t>
            </a:r>
            <a:r>
              <a:rPr lang="it-IT" sz="2000" dirty="0" err="1"/>
              <a:t>Tubby</a:t>
            </a:r>
            <a:r>
              <a:rPr lang="it-IT" sz="2000" dirty="0"/>
              <a:t> </a:t>
            </a:r>
            <a:r>
              <a:rPr lang="it-IT" sz="2000" dirty="0" err="1"/>
              <a:t>domains-containing</a:t>
            </a:r>
            <a:r>
              <a:rPr lang="it-IT" sz="2000" dirty="0"/>
              <a:t> </a:t>
            </a:r>
            <a:r>
              <a:rPr lang="it-IT" sz="2000" dirty="0" err="1"/>
              <a:t>protein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i="1" dirty="0"/>
              <a:t>Egt2</a:t>
            </a:r>
            <a:r>
              <a:rPr lang="it-IT" sz="2000" dirty="0"/>
              <a:t>, on 5H, </a:t>
            </a:r>
            <a:r>
              <a:rPr lang="it-IT" sz="2000" dirty="0" err="1"/>
              <a:t>encodes</a:t>
            </a:r>
            <a:r>
              <a:rPr lang="it-IT" sz="2000" dirty="0"/>
              <a:t> a sterile </a:t>
            </a:r>
            <a:r>
              <a:rPr lang="it-IT" sz="2000" dirty="0" err="1"/>
              <a:t>alpha</a:t>
            </a:r>
            <a:r>
              <a:rPr lang="it-IT" sz="2000" dirty="0"/>
              <a:t> </a:t>
            </a:r>
            <a:r>
              <a:rPr lang="it-IT" sz="2000" dirty="0" err="1"/>
              <a:t>motif</a:t>
            </a:r>
            <a:r>
              <a:rPr lang="it-IT" sz="2000" dirty="0"/>
              <a:t> </a:t>
            </a:r>
            <a:r>
              <a:rPr lang="it-IT" sz="2000" dirty="0" err="1"/>
              <a:t>protein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Both</a:t>
            </a:r>
            <a:r>
              <a:rPr lang="it-IT" sz="2000" dirty="0"/>
              <a:t> </a:t>
            </a:r>
            <a:r>
              <a:rPr lang="it-IT" sz="2000" dirty="0" err="1"/>
              <a:t>genes</a:t>
            </a:r>
            <a:r>
              <a:rPr lang="it-IT" sz="2000" dirty="0"/>
              <a:t> are </a:t>
            </a:r>
            <a:r>
              <a:rPr lang="it-IT" sz="2000" dirty="0" err="1"/>
              <a:t>expressed</a:t>
            </a:r>
            <a:r>
              <a:rPr lang="it-IT" sz="2000" dirty="0"/>
              <a:t> in the </a:t>
            </a:r>
            <a:r>
              <a:rPr lang="it-IT" sz="2000" dirty="0" err="1"/>
              <a:t>meristematic</a:t>
            </a:r>
            <a:r>
              <a:rPr lang="it-IT" sz="2000" dirty="0"/>
              <a:t>/</a:t>
            </a:r>
            <a:r>
              <a:rPr lang="it-IT" sz="2000" dirty="0" err="1"/>
              <a:t>elongation</a:t>
            </a:r>
            <a:r>
              <a:rPr lang="it-IT" sz="2000" dirty="0"/>
              <a:t> </a:t>
            </a:r>
            <a:r>
              <a:rPr lang="it-IT" sz="2000" dirty="0" err="1"/>
              <a:t>zones</a:t>
            </a:r>
            <a:r>
              <a:rPr lang="it-IT" sz="2000" dirty="0"/>
              <a:t>, and </a:t>
            </a:r>
            <a:r>
              <a:rPr lang="it-IT" sz="2000" dirty="0" err="1"/>
              <a:t>regulate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-wall </a:t>
            </a:r>
            <a:r>
              <a:rPr lang="it-IT" sz="2000" dirty="0" err="1"/>
              <a:t>stiffness</a:t>
            </a:r>
            <a:r>
              <a:rPr lang="it-IT" sz="2000" dirty="0"/>
              <a:t> in the anti-</a:t>
            </a:r>
            <a:r>
              <a:rPr lang="it-IT" sz="2000" dirty="0" err="1"/>
              <a:t>gravitropic</a:t>
            </a:r>
            <a:r>
              <a:rPr lang="it-IT" sz="2000" dirty="0"/>
              <a:t> offset </a:t>
            </a:r>
            <a:r>
              <a:rPr lang="it-IT" sz="2000" dirty="0" err="1"/>
              <a:t>mechanism</a:t>
            </a:r>
            <a:r>
              <a:rPr lang="it-IT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Genes and </a:t>
            </a:r>
            <a:r>
              <a:rPr lang="it-IT" sz="2000" dirty="0" err="1"/>
              <a:t>functions</a:t>
            </a:r>
            <a:r>
              <a:rPr lang="it-IT" sz="2000" dirty="0"/>
              <a:t> </a:t>
            </a:r>
            <a:r>
              <a:rPr lang="it-IT" sz="2000" dirty="0" err="1"/>
              <a:t>conserved</a:t>
            </a:r>
            <a:r>
              <a:rPr lang="it-IT" sz="2000" dirty="0"/>
              <a:t> in </a:t>
            </a:r>
            <a:r>
              <a:rPr lang="it-IT" sz="2000" dirty="0" err="1"/>
              <a:t>wheat</a:t>
            </a:r>
            <a:endParaRPr lang="en-US" sz="20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FF39927-AB43-4E81-BC41-F0B72AC973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603"/>
          <a:stretch/>
        </p:blipFill>
        <p:spPr>
          <a:xfrm>
            <a:off x="143707" y="216296"/>
            <a:ext cx="6184522" cy="105256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1F8A8E06-F2FF-4963-AA77-45DC26963BDE}"/>
              </a:ext>
            </a:extLst>
          </p:cNvPr>
          <p:cNvGrpSpPr/>
          <p:nvPr/>
        </p:nvGrpSpPr>
        <p:grpSpPr>
          <a:xfrm>
            <a:off x="143708" y="1291404"/>
            <a:ext cx="5691035" cy="1234082"/>
            <a:chOff x="3639225" y="4224096"/>
            <a:chExt cx="6291583" cy="1265698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8395390E-B6F0-4B55-BAF7-EDA0CD8D7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9199"/>
            <a:stretch/>
          </p:blipFill>
          <p:spPr>
            <a:xfrm>
              <a:off x="3639225" y="4565783"/>
              <a:ext cx="6291583" cy="924011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F49954E8-0FAA-4EB4-B466-0E8C292EA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8057"/>
            <a:stretch/>
          </p:blipFill>
          <p:spPr>
            <a:xfrm>
              <a:off x="3639225" y="4224096"/>
              <a:ext cx="6291583" cy="38884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342F53C7-97B8-4504-8398-43AB462BB7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000"/>
          <a:stretch/>
        </p:blipFill>
        <p:spPr>
          <a:xfrm>
            <a:off x="7103631" y="4049222"/>
            <a:ext cx="2497781" cy="1758773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3E1541C-3282-49FC-9B1B-8FF7EE24B4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0000"/>
          <a:stretch/>
        </p:blipFill>
        <p:spPr>
          <a:xfrm>
            <a:off x="9694219" y="4136637"/>
            <a:ext cx="2497781" cy="1758773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5BF56F1-7B0A-4676-AB9C-AC9D96398812}"/>
              </a:ext>
            </a:extLst>
          </p:cNvPr>
          <p:cNvSpPr txBox="1"/>
          <p:nvPr/>
        </p:nvSpPr>
        <p:spPr>
          <a:xfrm>
            <a:off x="7196438" y="5837048"/>
            <a:ext cx="4986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/>
              <a:t>Wheat</a:t>
            </a:r>
            <a:r>
              <a:rPr lang="it-IT" dirty="0"/>
              <a:t> TILLING line triple </a:t>
            </a:r>
            <a:r>
              <a:rPr lang="it-IT" dirty="0" err="1"/>
              <a:t>homozygous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i="1" dirty="0"/>
              <a:t>EGT1</a:t>
            </a:r>
            <a:endParaRPr lang="en-US" i="1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24142C9-7914-472C-8F89-54100DD6A7B6}"/>
              </a:ext>
            </a:extLst>
          </p:cNvPr>
          <p:cNvSpPr txBox="1"/>
          <p:nvPr/>
        </p:nvSpPr>
        <p:spPr>
          <a:xfrm>
            <a:off x="7196437" y="5442857"/>
            <a:ext cx="168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CADENZA (WT)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95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FAAE2AE7-FD56-4A62-B7D7-4515FF422EC4}"/>
              </a:ext>
            </a:extLst>
          </p:cNvPr>
          <p:cNvSpPr/>
          <p:nvPr/>
        </p:nvSpPr>
        <p:spPr>
          <a:xfrm>
            <a:off x="1865162" y="3872835"/>
            <a:ext cx="566531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036F56E-CE40-4107-A387-5EA1D807E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5" y="1614053"/>
            <a:ext cx="4775279" cy="225878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5E2570B-8ECB-4EAD-9DF2-D91A6162E4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2"/>
          <a:stretch/>
        </p:blipFill>
        <p:spPr>
          <a:xfrm>
            <a:off x="3584473" y="3756401"/>
            <a:ext cx="5892849" cy="2924157"/>
          </a:xfrm>
          <a:prstGeom prst="rect">
            <a:avLst/>
          </a:prstGeom>
        </p:spPr>
      </p:pic>
      <p:pic>
        <p:nvPicPr>
          <p:cNvPr id="10" name="Segnaposto contenuto 3">
            <a:extLst>
              <a:ext uri="{FF2B5EF4-FFF2-40B4-BE49-F238E27FC236}">
                <a16:creationId xmlns:a16="http://schemas.microsoft.com/office/drawing/2014/main" id="{3CF2D7DB-EAFF-42EE-9D65-57AAC9045A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759"/>
          <a:stretch/>
        </p:blipFill>
        <p:spPr>
          <a:xfrm>
            <a:off x="8641301" y="2620537"/>
            <a:ext cx="3577013" cy="3040551"/>
          </a:xfrm>
          <a:prstGeom prst="rect">
            <a:avLst/>
          </a:prstGeom>
        </p:spPr>
      </p:pic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298B45FB-0E2E-4402-BBF8-EDB35FD1C7B8}"/>
              </a:ext>
            </a:extLst>
          </p:cNvPr>
          <p:cNvCxnSpPr/>
          <p:nvPr/>
        </p:nvCxnSpPr>
        <p:spPr>
          <a:xfrm>
            <a:off x="3122341" y="3668751"/>
            <a:ext cx="0" cy="1706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F9A0E73-B024-4DAE-BA1E-B8CE15024267}"/>
              </a:ext>
            </a:extLst>
          </p:cNvPr>
          <p:cNvCxnSpPr/>
          <p:nvPr/>
        </p:nvCxnSpPr>
        <p:spPr>
          <a:xfrm>
            <a:off x="3111190" y="5353529"/>
            <a:ext cx="802888" cy="613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5483EE2-8F90-4306-B5CB-C1AD029B9F6A}"/>
              </a:ext>
            </a:extLst>
          </p:cNvPr>
          <p:cNvSpPr txBox="1"/>
          <p:nvPr/>
        </p:nvSpPr>
        <p:spPr>
          <a:xfrm>
            <a:off x="8798010" y="6381138"/>
            <a:ext cx="3393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/>
              <a:t>Kirshner</a:t>
            </a:r>
            <a:r>
              <a:rPr lang="it-IT" dirty="0"/>
              <a:t> et al 2021 PNAS</a:t>
            </a:r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64B3B59-CC0B-4333-9A41-23E55B171D20}"/>
              </a:ext>
            </a:extLst>
          </p:cNvPr>
          <p:cNvSpPr txBox="1"/>
          <p:nvPr/>
        </p:nvSpPr>
        <p:spPr>
          <a:xfrm>
            <a:off x="236828" y="4061909"/>
            <a:ext cx="32566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BSA </a:t>
            </a:r>
            <a:r>
              <a:rPr lang="it-IT" dirty="0" err="1"/>
              <a:t>using</a:t>
            </a:r>
            <a:r>
              <a:rPr lang="it-IT" dirty="0"/>
              <a:t> F2 plants from </a:t>
            </a:r>
            <a:r>
              <a:rPr lang="en-US" dirty="0"/>
              <a:t>TM2835 × cv. </a:t>
            </a:r>
            <a:r>
              <a:rPr lang="en-US" dirty="0" err="1"/>
              <a:t>Barke</a:t>
            </a:r>
            <a:r>
              <a:rPr lang="en-US" dirty="0"/>
              <a:t> (</a:t>
            </a:r>
            <a:r>
              <a:rPr lang="en-US" dirty="0" err="1"/>
              <a:t>wt</a:t>
            </a:r>
            <a:r>
              <a:rPr lang="en-US" dirty="0"/>
              <a:t> roots)</a:t>
            </a:r>
          </a:p>
          <a:p>
            <a:endParaRPr lang="it-IT" dirty="0"/>
          </a:p>
          <a:p>
            <a:r>
              <a:rPr lang="it-IT" dirty="0"/>
              <a:t>WGS of TM2835</a:t>
            </a:r>
          </a:p>
          <a:p>
            <a:endParaRPr lang="it-IT" dirty="0"/>
          </a:p>
          <a:p>
            <a:r>
              <a:rPr lang="en-US" dirty="0"/>
              <a:t>Mutation (G447A) leads to a premature stop codon</a:t>
            </a:r>
          </a:p>
          <a:p>
            <a:r>
              <a:rPr lang="en-US" dirty="0"/>
              <a:t>at the beginning of the functional domain (W149*)</a:t>
            </a: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1F8A8E06-F2FF-4963-AA77-45DC26963BDE}"/>
              </a:ext>
            </a:extLst>
          </p:cNvPr>
          <p:cNvGrpSpPr/>
          <p:nvPr/>
        </p:nvGrpSpPr>
        <p:grpSpPr>
          <a:xfrm>
            <a:off x="103568" y="0"/>
            <a:ext cx="5691035" cy="1234082"/>
            <a:chOff x="3639225" y="4224096"/>
            <a:chExt cx="6291583" cy="1265698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8395390E-B6F0-4B55-BAF7-EDA0CD8D7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9199"/>
            <a:stretch/>
          </p:blipFill>
          <p:spPr>
            <a:xfrm>
              <a:off x="3639225" y="4565783"/>
              <a:ext cx="6291583" cy="924011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F49954E8-0FAA-4EB4-B466-0E8C292EA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78057"/>
            <a:stretch/>
          </p:blipFill>
          <p:spPr>
            <a:xfrm>
              <a:off x="3639225" y="4224096"/>
              <a:ext cx="6291583" cy="38884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" name="CasellaDiTesto 6"/>
          <p:cNvSpPr txBox="1"/>
          <p:nvPr/>
        </p:nvSpPr>
        <p:spPr>
          <a:xfrm>
            <a:off x="6317672" y="1152388"/>
            <a:ext cx="5479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Uso dell’Editing Genomico per dimostrare che la modifica del gene EGT2 sia sufficiente a produrre il carattere</a:t>
            </a:r>
            <a:endParaRPr lang="it-IT" sz="2400" b="1" dirty="0"/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5361709" y="2352717"/>
            <a:ext cx="1891146" cy="1520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7252855" y="2352717"/>
            <a:ext cx="1388446" cy="267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13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19150"/>
          </a:xfrm>
        </p:spPr>
        <p:txBody>
          <a:bodyPr>
            <a:noAutofit/>
          </a:bodyPr>
          <a:lstStyle/>
          <a:p>
            <a:pPr algn="l"/>
            <a:r>
              <a:rPr lang="it-IT" dirty="0" smtClean="0">
                <a:solidFill>
                  <a:srgbClr val="C00000"/>
                </a:solidFill>
              </a:rPr>
              <a:t>RINGRAZIAMENTI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7" name="Segnaposto contenuto 2"/>
          <p:cNvSpPr>
            <a:spLocks noGrp="1"/>
          </p:cNvSpPr>
          <p:nvPr>
            <p:ph sz="half" idx="1"/>
          </p:nvPr>
        </p:nvSpPr>
        <p:spPr>
          <a:xfrm>
            <a:off x="323699" y="1118951"/>
            <a:ext cx="5472715" cy="589438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-IT" sz="1800" b="1" dirty="0">
                <a:latin typeface="Calibri" panose="020F0502020204030204" pitchFamily="34" charset="0"/>
              </a:rPr>
              <a:t>DISTAL - </a:t>
            </a:r>
            <a:r>
              <a:rPr lang="it-IT" sz="1800" b="1" dirty="0" err="1">
                <a:latin typeface="Calibri" panose="020F0502020204030204" pitchFamily="34" charset="0"/>
              </a:rPr>
              <a:t>University</a:t>
            </a:r>
            <a:r>
              <a:rPr lang="it-IT" sz="1800" b="1" dirty="0">
                <a:latin typeface="Calibri" panose="020F0502020204030204" pitchFamily="34" charset="0"/>
              </a:rPr>
              <a:t> of Bologna, </a:t>
            </a:r>
            <a:r>
              <a:rPr lang="it-IT" sz="1800" b="1" dirty="0" err="1">
                <a:latin typeface="Calibri" panose="020F0502020204030204" pitchFamily="34" charset="0"/>
              </a:rPr>
              <a:t>Italy</a:t>
            </a:r>
            <a:endParaRPr lang="it-IT" sz="1800" b="1" dirty="0"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1800" dirty="0">
                <a:latin typeface="Calibri" panose="020F0502020204030204" pitchFamily="34" charset="0"/>
              </a:rPr>
              <a:t>R. Tuberosa, E. Frascaroli, M. Maccaferri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800" dirty="0" smtClean="0">
                <a:latin typeface="Calibri" panose="020F0502020204030204" pitchFamily="34" charset="0"/>
              </a:rPr>
              <a:t>S</a:t>
            </a:r>
            <a:r>
              <a:rPr lang="it-IT" sz="1800" dirty="0">
                <a:latin typeface="Calibri" panose="020F0502020204030204" pitchFamily="34" charset="0"/>
              </a:rPr>
              <a:t>. Stefanelli, S. Giuliani, S. Corneti,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800" dirty="0">
                <a:latin typeface="Calibri" panose="020F0502020204030204" pitchFamily="34" charset="0"/>
              </a:rPr>
              <a:t>R. Bovina, S.G. Milner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it-IT" sz="1800" b="1" dirty="0">
                <a:latin typeface="Calibri" panose="020F0502020204030204" pitchFamily="34" charset="0"/>
              </a:rPr>
              <a:t>Bonn </a:t>
            </a:r>
            <a:r>
              <a:rPr lang="it-IT" sz="1800" b="1" dirty="0" err="1">
                <a:latin typeface="Calibri" panose="020F0502020204030204" pitchFamily="34" charset="0"/>
              </a:rPr>
              <a:t>University</a:t>
            </a:r>
            <a:r>
              <a:rPr lang="it-IT" sz="1800" b="1" dirty="0">
                <a:latin typeface="Calibri" panose="020F0502020204030204" pitchFamily="34" charset="0"/>
              </a:rPr>
              <a:t>, Germany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800" dirty="0">
                <a:latin typeface="Calibri" panose="020F0502020204030204" pitchFamily="34" charset="0"/>
              </a:rPr>
              <a:t>F. Hochholdinger, G. </a:t>
            </a:r>
            <a:r>
              <a:rPr lang="it-IT" sz="1800" dirty="0" err="1">
                <a:latin typeface="Calibri" panose="020F0502020204030204" pitchFamily="34" charset="0"/>
              </a:rPr>
              <a:t>Kirshner</a:t>
            </a:r>
            <a:r>
              <a:rPr lang="it-IT" sz="1800" dirty="0">
                <a:latin typeface="Calibri" panose="020F0502020204030204" pitchFamily="34" charset="0"/>
              </a:rPr>
              <a:t>, L. Guo,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800" dirty="0">
                <a:latin typeface="Calibri" panose="020F0502020204030204" pitchFamily="34" charset="0"/>
              </a:rPr>
              <a:t>I. Vardanega (</a:t>
            </a:r>
            <a:r>
              <a:rPr lang="it-IT" sz="1800" dirty="0" err="1">
                <a:latin typeface="Calibri" panose="020F0502020204030204" pitchFamily="34" charset="0"/>
              </a:rPr>
              <a:t>now</a:t>
            </a:r>
            <a:r>
              <a:rPr lang="it-IT" sz="1800" dirty="0">
                <a:latin typeface="Calibri" panose="020F0502020204030204" pitchFamily="34" charset="0"/>
              </a:rPr>
              <a:t> UUE)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it-IT" sz="1800" b="1" dirty="0" err="1">
                <a:latin typeface="Calibri" panose="020F0502020204030204" pitchFamily="34" charset="0"/>
              </a:rPr>
              <a:t>University</a:t>
            </a:r>
            <a:r>
              <a:rPr lang="it-IT" sz="1800" b="1" dirty="0">
                <a:latin typeface="Calibri" panose="020F0502020204030204" pitchFamily="34" charset="0"/>
              </a:rPr>
              <a:t> of Nottingham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800" dirty="0">
                <a:latin typeface="Calibri" panose="020F0502020204030204" pitchFamily="34" charset="0"/>
              </a:rPr>
              <a:t>M. Bennett, R. Bhosale, R. Fusi, H. Lou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it-IT" sz="1800" b="1" dirty="0">
                <a:latin typeface="Calibri" panose="020F0502020204030204" pitchFamily="34" charset="0"/>
              </a:rPr>
              <a:t>John </a:t>
            </a:r>
            <a:r>
              <a:rPr lang="it-IT" sz="1800" b="1" dirty="0" err="1">
                <a:latin typeface="Calibri" panose="020F0502020204030204" pitchFamily="34" charset="0"/>
              </a:rPr>
              <a:t>Innes</a:t>
            </a:r>
            <a:r>
              <a:rPr lang="it-IT" sz="1800" b="1" dirty="0">
                <a:latin typeface="Calibri" panose="020F0502020204030204" pitchFamily="34" charset="0"/>
              </a:rPr>
              <a:t> Centre, Norwich, UK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800" dirty="0">
                <a:latin typeface="Calibri" panose="020F0502020204030204" pitchFamily="34" charset="0"/>
              </a:rPr>
              <a:t>C. Uauy, J. Simmonds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it-IT" sz="1800" b="1" dirty="0">
                <a:latin typeface="Calibri" panose="020F0502020204030204" pitchFamily="34" charset="0"/>
              </a:rPr>
              <a:t>IPK – </a:t>
            </a:r>
            <a:r>
              <a:rPr lang="it-IT" sz="1800" b="1" dirty="0" err="1">
                <a:latin typeface="Calibri" panose="020F0502020204030204" pitchFamily="34" charset="0"/>
              </a:rPr>
              <a:t>Gatersleben</a:t>
            </a:r>
            <a:r>
              <a:rPr lang="it-IT" sz="1800" b="1" dirty="0">
                <a:latin typeface="Calibri" panose="020F0502020204030204" pitchFamily="34" charset="0"/>
              </a:rPr>
              <a:t>, Germany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800" dirty="0">
                <a:latin typeface="Calibri" panose="020F0502020204030204" pitchFamily="34" charset="0"/>
              </a:rPr>
              <a:t>N. Stein, M. Mascher, S. Milner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it-IT" sz="1800" b="1" dirty="0">
                <a:latin typeface="Calibri" panose="020F0502020204030204" pitchFamily="34" charset="0"/>
              </a:rPr>
              <a:t>CREA – Fiorenzuola, </a:t>
            </a:r>
            <a:r>
              <a:rPr lang="it-IT" sz="1800" b="1" dirty="0" err="1">
                <a:latin typeface="Calibri" panose="020F0502020204030204" pitchFamily="34" charset="0"/>
              </a:rPr>
              <a:t>Italy</a:t>
            </a:r>
            <a:endParaRPr lang="it-IT" sz="1800" b="1" dirty="0"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1800" dirty="0">
                <a:latin typeface="Calibri" panose="020F0502020204030204" pitchFamily="34" charset="0"/>
              </a:rPr>
              <a:t>L. Cattivelli, A. Tondelli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it-IT" sz="1800" b="1" dirty="0">
                <a:latin typeface="Calibri" panose="020F0502020204030204" pitchFamily="34" charset="0"/>
              </a:rPr>
              <a:t>NIAB -  Cambridge UK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800" dirty="0">
                <a:latin typeface="Calibri" panose="020F0502020204030204" pitchFamily="34" charset="0"/>
              </a:rPr>
              <a:t>E. Ober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6" t="14734" r="26941" b="66821"/>
          <a:stretch/>
        </p:blipFill>
        <p:spPr bwMode="auto">
          <a:xfrm>
            <a:off x="8456926" y="331824"/>
            <a:ext cx="3578427" cy="78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 descr="KWS SAAT S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42" y="5573065"/>
            <a:ext cx="1429122" cy="104683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27656" r="51495" b="28530"/>
          <a:stretch/>
        </p:blipFill>
        <p:spPr>
          <a:xfrm>
            <a:off x="8964471" y="1254365"/>
            <a:ext cx="1271881" cy="1336036"/>
          </a:xfrm>
          <a:prstGeom prst="rect">
            <a:avLst/>
          </a:prstGeom>
        </p:spPr>
      </p:pic>
      <p:grpSp>
        <p:nvGrpSpPr>
          <p:cNvPr id="18" name="Gruppo 17"/>
          <p:cNvGrpSpPr/>
          <p:nvPr/>
        </p:nvGrpSpPr>
        <p:grpSpPr>
          <a:xfrm>
            <a:off x="7393270" y="1243620"/>
            <a:ext cx="1686463" cy="1995997"/>
            <a:chOff x="7289746" y="2016157"/>
            <a:chExt cx="1686463" cy="1995997"/>
          </a:xfrm>
        </p:grpSpPr>
        <p:pic>
          <p:nvPicPr>
            <p:cNvPr id="1027" name="028c922a-da7c-4c87-a432-082b66685a85" descr="Image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729"/>
            <a:stretch/>
          </p:blipFill>
          <p:spPr bwMode="auto">
            <a:xfrm>
              <a:off x="7520782" y="2016157"/>
              <a:ext cx="1224393" cy="1351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CasellaDiTesto 22"/>
            <p:cNvSpPr txBox="1"/>
            <p:nvPr/>
          </p:nvSpPr>
          <p:spPr>
            <a:xfrm>
              <a:off x="7289746" y="3365823"/>
              <a:ext cx="16864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Kai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</a:t>
              </a: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6070928" y="1243620"/>
            <a:ext cx="1820026" cy="2015699"/>
            <a:chOff x="9407955" y="2016157"/>
            <a:chExt cx="1820026" cy="2015699"/>
          </a:xfrm>
        </p:grpSpPr>
        <p:pic>
          <p:nvPicPr>
            <p:cNvPr id="12" name="id-FB66DB99-4649-48C8-ACE6-18BF2E1851B3" descr="Image.jpe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44" b="4482"/>
            <a:stretch/>
          </p:blipFill>
          <p:spPr bwMode="auto">
            <a:xfrm>
              <a:off x="9642499" y="2016157"/>
              <a:ext cx="1232433" cy="1350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CasellaDiTesto 23"/>
            <p:cNvSpPr txBox="1"/>
            <p:nvPr/>
          </p:nvSpPr>
          <p:spPr>
            <a:xfrm>
              <a:off x="9407955" y="3385525"/>
              <a:ext cx="18200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Alberto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Tassinari</a:t>
              </a:r>
            </a:p>
          </p:txBody>
        </p:sp>
      </p:grpSp>
      <p:sp>
        <p:nvSpPr>
          <p:cNvPr id="28" name="CasellaDiTesto 27"/>
          <p:cNvSpPr txBox="1"/>
          <p:nvPr/>
        </p:nvSpPr>
        <p:spPr>
          <a:xfrm>
            <a:off x="8964471" y="2629279"/>
            <a:ext cx="127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Serena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Rosignoli</a:t>
            </a:r>
          </a:p>
        </p:txBody>
      </p:sp>
      <p:pic>
        <p:nvPicPr>
          <p:cNvPr id="19" name="Picture 4" descr="http://www.ipk-gatersleben.de/fileadmin/template/main/images-ipk-start/ipk75_banner.png">
            <a:extLst>
              <a:ext uri="{FF2B5EF4-FFF2-40B4-BE49-F238E27FC236}">
                <a16:creationId xmlns:a16="http://schemas.microsoft.com/office/drawing/2014/main" id="{C29F6F9C-DFE9-4274-AF0B-0A4294C1B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24818" r="83095" b="45306"/>
          <a:stretch/>
        </p:blipFill>
        <p:spPr bwMode="auto">
          <a:xfrm>
            <a:off x="7049339" y="4322625"/>
            <a:ext cx="1868203" cy="81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548E96F-07A3-46B7-BE4B-19433FFB12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5197" y="3452486"/>
            <a:ext cx="3802172" cy="70595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2015926-47E2-432E-AC7C-634BBAF60C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0612" y="3452486"/>
            <a:ext cx="1865538" cy="82912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2B98527-DC56-4E57-B55D-E459131119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639" y="1240066"/>
            <a:ext cx="1149932" cy="135033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B98FD6F-A402-44D9-B6D1-1893A9FBE132}"/>
              </a:ext>
            </a:extLst>
          </p:cNvPr>
          <p:cNvSpPr txBox="1"/>
          <p:nvPr/>
        </p:nvSpPr>
        <p:spPr>
          <a:xfrm>
            <a:off x="5171460" y="2612988"/>
            <a:ext cx="1134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Giuseppe</a:t>
            </a:r>
          </a:p>
          <a:p>
            <a:r>
              <a:rPr lang="it-IT" dirty="0"/>
              <a:t>Sangiorgi</a:t>
            </a:r>
            <a:endParaRPr lang="en-US" dirty="0"/>
          </a:p>
        </p:txBody>
      </p:sp>
      <p:sp>
        <p:nvSpPr>
          <p:cNvPr id="10" name="AutoShape 2" descr="John Innes Centre">
            <a:extLst>
              <a:ext uri="{FF2B5EF4-FFF2-40B4-BE49-F238E27FC236}">
                <a16:creationId xmlns:a16="http://schemas.microsoft.com/office/drawing/2014/main" id="{2AC9F2DC-BF84-40AF-9E31-F9F2991A0B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491C0E-E5F4-4FA9-8AB1-1AD1ACD227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85197" y="4443485"/>
            <a:ext cx="1552575" cy="695325"/>
          </a:xfrm>
          <a:prstGeom prst="rect">
            <a:avLst/>
          </a:prstGeom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E38277B2-3F72-403D-9F58-886DBB196633}"/>
              </a:ext>
            </a:extLst>
          </p:cNvPr>
          <p:cNvGrpSpPr/>
          <p:nvPr/>
        </p:nvGrpSpPr>
        <p:grpSpPr>
          <a:xfrm>
            <a:off x="6356314" y="5422582"/>
            <a:ext cx="2217374" cy="1274742"/>
            <a:chOff x="5102639" y="5339176"/>
            <a:chExt cx="2217374" cy="1274742"/>
          </a:xfrm>
        </p:grpSpPr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958692E6-3F4D-4F39-8659-5FF151A0BE30}"/>
                </a:ext>
              </a:extLst>
            </p:cNvPr>
            <p:cNvSpPr/>
            <p:nvPr/>
          </p:nvSpPr>
          <p:spPr>
            <a:xfrm>
              <a:off x="5102639" y="5339176"/>
              <a:ext cx="2119662" cy="1274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D3236B1D-3C70-4AE9-B79F-8EB7A3E5E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65874"/>
            <a:stretch/>
          </p:blipFill>
          <p:spPr>
            <a:xfrm>
              <a:off x="5124338" y="5339176"/>
              <a:ext cx="2195675" cy="1068034"/>
            </a:xfrm>
            <a:prstGeom prst="rect">
              <a:avLst/>
            </a:prstGeom>
          </p:spPr>
        </p:pic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73649" y="1240066"/>
            <a:ext cx="1350335" cy="1350335"/>
          </a:xfrm>
          <a:prstGeom prst="rect">
            <a:avLst/>
          </a:prstGeom>
        </p:spPr>
      </p:pic>
      <p:sp>
        <p:nvSpPr>
          <p:cNvPr id="29" name="CasellaDiTesto 28"/>
          <p:cNvSpPr txBox="1"/>
          <p:nvPr/>
        </p:nvSpPr>
        <p:spPr>
          <a:xfrm>
            <a:off x="10423071" y="2612988"/>
            <a:ext cx="127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Cristian Forestan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8861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PERTIN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4000" b="1" dirty="0" smtClean="0">
            <a:solidFill>
              <a:schemeClr val="bg1"/>
            </a:solidFill>
            <a:latin typeface="Century Gothic" panose="020B0502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IAPOSITI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FA4941EA199C4B981FC93E4352A635" ma:contentTypeVersion="14" ma:contentTypeDescription="Create a new document." ma:contentTypeScope="" ma:versionID="9b73ee3561ebb64a4319912acc38abcc">
  <xsd:schema xmlns:xsd="http://www.w3.org/2001/XMLSchema" xmlns:xs="http://www.w3.org/2001/XMLSchema" xmlns:p="http://schemas.microsoft.com/office/2006/metadata/properties" xmlns:ns3="366fad4d-b257-4523-b6b3-e4d54163eff5" xmlns:ns4="0e4f0c7c-4bf5-489d-b650-d6ebfd1bfd60" targetNamespace="http://schemas.microsoft.com/office/2006/metadata/properties" ma:root="true" ma:fieldsID="1e1f32e616190001a75e35229842c901" ns3:_="" ns4:_="">
    <xsd:import namespace="366fad4d-b257-4523-b6b3-e4d54163eff5"/>
    <xsd:import namespace="0e4f0c7c-4bf5-489d-b650-d6ebfd1bfd6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6fad4d-b257-4523-b6b3-e4d54163ef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f0c7c-4bf5-489d-b650-d6ebfd1bfd6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F20B91-4CC6-4B61-8776-9A615FC75D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6fad4d-b257-4523-b6b3-e4d54163eff5"/>
    <ds:schemaRef ds:uri="0e4f0c7c-4bf5-489d-b650-d6ebfd1bfd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728D266-C0AD-464D-80DE-5ED3B946FCFC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0e4f0c7c-4bf5-489d-b650-d6ebfd1bfd60"/>
    <ds:schemaRef ds:uri="366fad4d-b257-4523-b6b3-e4d54163eff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4E86F63-2332-4913-B7EF-42F099581E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768</Words>
  <Application>Microsoft Office PowerPoint</Application>
  <PresentationFormat>Widescreen</PresentationFormat>
  <Paragraphs>81</Paragraphs>
  <Slides>9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9</vt:i4>
      </vt:variant>
    </vt:vector>
  </HeadingPairs>
  <TitlesOfParts>
    <vt:vector size="15" baseType="lpstr">
      <vt:lpstr>Arial</vt:lpstr>
      <vt:lpstr>Calibri</vt:lpstr>
      <vt:lpstr>Century Gothic</vt:lpstr>
      <vt:lpstr>Wingdings</vt:lpstr>
      <vt:lpstr>COPERTINA</vt:lpstr>
      <vt:lpstr>DIAPOSITIVE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Tolleranza alla siccità moderata: gene editing sul promotore di un gene ‘SOS’ in mais</vt:lpstr>
      <vt:lpstr>Il ruolo dell’angolo di crescita della radice nel miglioramento genetico</vt:lpstr>
      <vt:lpstr>Presentazione standard di PowerPoint</vt:lpstr>
      <vt:lpstr>Presentazione standard di PowerPoint</vt:lpstr>
      <vt:lpstr>RINGRAZIAMENTI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Silvio Salvi</dc:creator>
  <cp:lastModifiedBy>Silvio Salvi</cp:lastModifiedBy>
  <cp:revision>11</cp:revision>
  <dcterms:created xsi:type="dcterms:W3CDTF">2022-10-21T11:54:57Z</dcterms:created>
  <dcterms:modified xsi:type="dcterms:W3CDTF">2022-10-27T12:04:10Z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0x010100B1FA4941EA199C4B981FC93E4352A635</vt:lpwstr>
  </property>
</Properties>
</file>