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2" r:id="rId1"/>
  </p:sldMasterIdLst>
  <p:notesMasterIdLst>
    <p:notesMasterId r:id="rId27"/>
  </p:notesMasterIdLst>
  <p:sldIdLst>
    <p:sldId id="256" r:id="rId2"/>
    <p:sldId id="258" r:id="rId3"/>
    <p:sldId id="287" r:id="rId4"/>
    <p:sldId id="279" r:id="rId5"/>
    <p:sldId id="281" r:id="rId6"/>
    <p:sldId id="280" r:id="rId7"/>
    <p:sldId id="292" r:id="rId8"/>
    <p:sldId id="293" r:id="rId9"/>
    <p:sldId id="268" r:id="rId10"/>
    <p:sldId id="274" r:id="rId11"/>
    <p:sldId id="282" r:id="rId12"/>
    <p:sldId id="283" r:id="rId13"/>
    <p:sldId id="284" r:id="rId14"/>
    <p:sldId id="285" r:id="rId15"/>
    <p:sldId id="270" r:id="rId16"/>
    <p:sldId id="275" r:id="rId17"/>
    <p:sldId id="271" r:id="rId18"/>
    <p:sldId id="276" r:id="rId19"/>
    <p:sldId id="278" r:id="rId20"/>
    <p:sldId id="286" r:id="rId21"/>
    <p:sldId id="277" r:id="rId22"/>
    <p:sldId id="289" r:id="rId23"/>
    <p:sldId id="288" r:id="rId24"/>
    <p:sldId id="264" r:id="rId25"/>
    <p:sldId id="290" r:id="rId2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38" autoAdjust="0"/>
    <p:restoredTop sz="88868" autoAdjust="0"/>
  </p:normalViewPr>
  <p:slideViewPr>
    <p:cSldViewPr snapToGrid="0">
      <p:cViewPr varScale="1">
        <p:scale>
          <a:sx n="89" d="100"/>
          <a:sy n="89" d="100"/>
        </p:scale>
        <p:origin x="13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B08F5-31A1-41A6-8A7B-D3A9ACF162EB}" type="datetimeFigureOut">
              <a:rPr lang="it-IT" smtClean="0"/>
              <a:t>22/09/2020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52D1D-9349-48B0-B8E9-55B76949D2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6465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52D1D-9349-48B0-B8E9-55B76949D221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19239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52D1D-9349-48B0-B8E9-55B76949D221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34932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52D1D-9349-48B0-B8E9-55B76949D221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88363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52D1D-9349-48B0-B8E9-55B76949D221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9786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52D1D-9349-48B0-B8E9-55B76949D221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0953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52D1D-9349-48B0-B8E9-55B76949D221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3321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52D1D-9349-48B0-B8E9-55B76949D221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85998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52D1D-9349-48B0-B8E9-55B76949D221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8166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52D1D-9349-48B0-B8E9-55B76949D221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0832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52D1D-9349-48B0-B8E9-55B76949D221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59904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52D1D-9349-48B0-B8E9-55B76949D221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70312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52D1D-9349-48B0-B8E9-55B76949D221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7477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8688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13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96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909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6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3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598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694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36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81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267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salute.regione.emilia-romagna.it/normativa-e-documentazione/caregiver-per-operatori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Un prato di fiori di sera">
            <a:extLst>
              <a:ext uri="{FF2B5EF4-FFF2-40B4-BE49-F238E27FC236}">
                <a16:creationId xmlns:a16="http://schemas.microsoft.com/office/drawing/2014/main" id="{660D842B-F212-4D50-8089-4E53EC47E0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F92ACBE-E888-4CC2-BEC1-8A18C655D9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1122363"/>
            <a:ext cx="6789094" cy="3007115"/>
          </a:xfrm>
        </p:spPr>
        <p:txBody>
          <a:bodyPr anchor="b">
            <a:noAutofit/>
          </a:bodyPr>
          <a:lstStyle/>
          <a:p>
            <a:r>
              <a:rPr lang="it-IT" sz="4000" b="1" dirty="0"/>
              <a:t>Schede e strumenti tecnici per il riconoscimento e il sostegno del caregiver familiare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solidFill>
              <a:schemeClr val="tx2">
                <a:lumMod val="25000"/>
                <a:lumOff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4237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1B626-D05D-4FB4-AA7F-B0528ED4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«Scheda riconoscimento Caregiver»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2C48D5-D83C-4376-A393-7D0592357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936" y="2226014"/>
            <a:ext cx="10168128" cy="36941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200" dirty="0"/>
              <a:t>Nei primi mesi di applicazione, si finalizza la scheda ad un primo livello di riconoscimento del caregiver a fronte del quale gli si forniscono </a:t>
            </a:r>
            <a:r>
              <a:rPr lang="it-IT" sz="3200" u="sng" dirty="0"/>
              <a:t>informazioni, orientamento, supporto all’accesso </a:t>
            </a:r>
            <a:r>
              <a:rPr lang="it-IT" sz="3200" dirty="0"/>
              <a:t>ai servizi e un’attenzione specifica ai suoi bisogni.</a:t>
            </a:r>
          </a:p>
        </p:txBody>
      </p:sp>
    </p:spTree>
    <p:extLst>
      <p:ext uri="{BB962C8B-B14F-4D97-AF65-F5344CB8AC3E}">
        <p14:creationId xmlns:p14="http://schemas.microsoft.com/office/powerpoint/2010/main" val="3004990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1B626-D05D-4FB4-AA7F-B0528ED48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326" y="-12833"/>
            <a:ext cx="10168128" cy="1179576"/>
          </a:xfrm>
        </p:spPr>
        <p:txBody>
          <a:bodyPr>
            <a:normAutofit/>
          </a:bodyPr>
          <a:lstStyle/>
          <a:p>
            <a:r>
              <a:rPr lang="it-IT" dirty="0"/>
              <a:t>«Scheda riconoscimento Caregiver»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79058337-0A25-46B8-8B7C-C541D47B9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139" y="1171575"/>
            <a:ext cx="8641721" cy="5570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970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DCEB0DDD-F9DE-444E-87DF-B23BE771D8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7306" y="256389"/>
            <a:ext cx="8177388" cy="6345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587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352BF825-714E-4523-84FB-6AC9129E69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8190" y="1165536"/>
            <a:ext cx="7074568" cy="5362073"/>
          </a:xfrm>
          <a:prstGeom prst="rect">
            <a:avLst/>
          </a:prstGeom>
        </p:spPr>
      </p:pic>
      <p:sp>
        <p:nvSpPr>
          <p:cNvPr id="4" name="Titolo 1">
            <a:extLst>
              <a:ext uri="{FF2B5EF4-FFF2-40B4-BE49-F238E27FC236}">
                <a16:creationId xmlns:a16="http://schemas.microsoft.com/office/drawing/2014/main" id="{CFA911D0-3C69-494D-9AC2-EFE9D1874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490" y="275771"/>
            <a:ext cx="10168128" cy="778674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Parte informativa allegata</a:t>
            </a:r>
          </a:p>
        </p:txBody>
      </p:sp>
    </p:spTree>
    <p:extLst>
      <p:ext uri="{BB962C8B-B14F-4D97-AF65-F5344CB8AC3E}">
        <p14:creationId xmlns:p14="http://schemas.microsoft.com/office/powerpoint/2010/main" val="1396478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1B626-D05D-4FB4-AA7F-B0528ED48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416" y="386862"/>
            <a:ext cx="10168128" cy="1179576"/>
          </a:xfrm>
        </p:spPr>
        <p:txBody>
          <a:bodyPr>
            <a:normAutofit/>
          </a:bodyPr>
          <a:lstStyle/>
          <a:p>
            <a:r>
              <a:rPr lang="it-IT" dirty="0"/>
              <a:t>Indicazioni per l’utilizzo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2C48D5-D83C-4376-A393-7D0592357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221" y="1566438"/>
            <a:ext cx="11518232" cy="507499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it-IT" sz="2300" dirty="0"/>
              <a:t>La scheda potrà essere messa in distribuzione e consegnata presso:</a:t>
            </a:r>
          </a:p>
          <a:p>
            <a:pPr marL="5461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it-IT" sz="2300" dirty="0"/>
              <a:t>gli </a:t>
            </a:r>
            <a:r>
              <a:rPr lang="it-IT" sz="2300" b="1" dirty="0"/>
              <a:t>Sportelli sociali</a:t>
            </a:r>
          </a:p>
          <a:p>
            <a:pPr marL="5461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it-IT" sz="2300" dirty="0"/>
              <a:t>gli </a:t>
            </a:r>
            <a:r>
              <a:rPr lang="it-IT" sz="2300" b="1" dirty="0"/>
              <a:t>URP delle Aziende sanitarie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it-IT" sz="2300" dirty="0"/>
              <a:t>Inoltre, ciascun territorio potrà mettere a disposizione la scheda anche:</a:t>
            </a:r>
          </a:p>
          <a:p>
            <a:pPr marL="5461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it-IT" sz="2300" dirty="0"/>
              <a:t>nelle </a:t>
            </a:r>
            <a:r>
              <a:rPr lang="it-IT" sz="2300" b="1" dirty="0"/>
              <a:t>Case della Salute</a:t>
            </a:r>
            <a:r>
              <a:rPr lang="it-IT" sz="2300" dirty="0"/>
              <a:t>;</a:t>
            </a:r>
          </a:p>
          <a:p>
            <a:pPr marL="5461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it-IT" sz="2300" dirty="0"/>
              <a:t>nei </a:t>
            </a:r>
            <a:r>
              <a:rPr lang="it-IT" sz="2300" b="1" dirty="0"/>
              <a:t>Servizi specialistici </a:t>
            </a:r>
            <a:r>
              <a:rPr lang="it-IT" sz="2300" dirty="0"/>
              <a:t>dedicati (es.  i CDCD - centri disturbi cognitivi e demenze)</a:t>
            </a:r>
          </a:p>
          <a:p>
            <a:pPr marL="5461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it-IT" sz="2300" dirty="0"/>
              <a:t>presso </a:t>
            </a:r>
            <a:r>
              <a:rPr lang="it-IT" sz="2300" b="1" dirty="0"/>
              <a:t>Associazioni </a:t>
            </a:r>
            <a:r>
              <a:rPr lang="it-IT" sz="2300" dirty="0"/>
              <a:t>che collaborano con i servizi pubblici;</a:t>
            </a:r>
          </a:p>
          <a:p>
            <a:pPr marL="5461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it-IT" sz="2300" dirty="0"/>
              <a:t>in altri servizi (es: le Farmacie, studi dei MMG/ pediatri, ecc.).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400"/>
              </a:spcAft>
              <a:buNone/>
            </a:pPr>
            <a:r>
              <a:rPr lang="it-IT" sz="2300" dirty="0"/>
              <a:t>NB. Ciascuna territorio valuterà le soluzioni più idonee in base alla propria organizzazione.</a:t>
            </a:r>
          </a:p>
        </p:txBody>
      </p:sp>
    </p:spTree>
    <p:extLst>
      <p:ext uri="{BB962C8B-B14F-4D97-AF65-F5344CB8AC3E}">
        <p14:creationId xmlns:p14="http://schemas.microsoft.com/office/powerpoint/2010/main" val="229025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1B626-D05D-4FB4-AA7F-B0528ED48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416" y="386862"/>
            <a:ext cx="10168128" cy="1179576"/>
          </a:xfrm>
        </p:spPr>
        <p:txBody>
          <a:bodyPr>
            <a:normAutofit/>
          </a:bodyPr>
          <a:lstStyle/>
          <a:p>
            <a:r>
              <a:rPr lang="it-IT" dirty="0"/>
              <a:t>Il percorso della scheda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11CB1D2-BCAC-43AF-803D-1B4C74222354}"/>
              </a:ext>
            </a:extLst>
          </p:cNvPr>
          <p:cNvSpPr txBox="1"/>
          <p:nvPr/>
        </p:nvSpPr>
        <p:spPr>
          <a:xfrm>
            <a:off x="720290" y="1777545"/>
            <a:ext cx="10812379" cy="46935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300" dirty="0"/>
              <a:t>Occorrerà indicare al cittadino dove possibile effettuare la consegna.</a:t>
            </a:r>
          </a:p>
          <a:p>
            <a:pPr algn="just"/>
            <a:endParaRPr lang="it-IT" sz="2300" dirty="0"/>
          </a:p>
          <a:p>
            <a:pPr algn="just"/>
            <a:r>
              <a:rPr lang="it-IT" sz="2300" dirty="0"/>
              <a:t>Gli operatori dei Servizi/Uffici/Sportelli individuati, ritireranno la scheda, lasciandone una copia al caregiver insieme al foglio informativo e all’informativa privacy e illustreranno al caregiver i passi successivi e le opportunità offerte. </a:t>
            </a:r>
          </a:p>
          <a:p>
            <a:pPr algn="just"/>
            <a:endParaRPr lang="it-IT" sz="2300" dirty="0"/>
          </a:p>
          <a:p>
            <a:pPr algn="just"/>
            <a:r>
              <a:rPr lang="it-IT" sz="2300" dirty="0"/>
              <a:t>In questa sede, viene </a:t>
            </a:r>
            <a:r>
              <a:rPr lang="it-IT" sz="2300" b="1" dirty="0"/>
              <a:t>garantito ascolto e un primo orientamento ai servizi</a:t>
            </a:r>
            <a:r>
              <a:rPr lang="it-IT" sz="2300" dirty="0"/>
              <a:t>. </a:t>
            </a:r>
          </a:p>
          <a:p>
            <a:pPr algn="just"/>
            <a:endParaRPr lang="it-IT" sz="2300" dirty="0"/>
          </a:p>
          <a:p>
            <a:pPr algn="just"/>
            <a:r>
              <a:rPr lang="it-IT" sz="2300" dirty="0"/>
              <a:t>Questo passaggio è cruciale per l’efficacia dell’azione promozionale.</a:t>
            </a:r>
          </a:p>
          <a:p>
            <a:pPr algn="just"/>
            <a:endParaRPr lang="it-IT" sz="2300" dirty="0"/>
          </a:p>
          <a:p>
            <a:pPr algn="just"/>
            <a:r>
              <a:rPr lang="it-IT" sz="2300" dirty="0"/>
              <a:t>Possono anche essere raccolte domande specifiche che richiedono valutazioni specialistiche sul singolo caso, da rinviare ai competenti servizi, assicurando comunque direttamente il raccordo per facilitare il caregiver.</a:t>
            </a:r>
          </a:p>
        </p:txBody>
      </p:sp>
    </p:spTree>
    <p:extLst>
      <p:ext uri="{BB962C8B-B14F-4D97-AF65-F5344CB8AC3E}">
        <p14:creationId xmlns:p14="http://schemas.microsoft.com/office/powerpoint/2010/main" val="4408081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1B626-D05D-4FB4-AA7F-B0528ED4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Garanzie minime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2C48D5-D83C-4376-A393-7D0592357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726" y="1906173"/>
            <a:ext cx="11071274" cy="46001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I punti/sportelli/servizi che ricevono la scheda, dovranno essere pronti a fornire al caregiver: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Informazioni  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Orientamento 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Supporto per l’accesso ai servizi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Garanzia di contatto successivo 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Offerta di opportunità attivabili</a:t>
            </a:r>
          </a:p>
        </p:txBody>
      </p:sp>
    </p:spTree>
    <p:extLst>
      <p:ext uri="{BB962C8B-B14F-4D97-AF65-F5344CB8AC3E}">
        <p14:creationId xmlns:p14="http://schemas.microsoft.com/office/powerpoint/2010/main" val="10461763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1B626-D05D-4FB4-AA7F-B0528ED48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723" y="529649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it-IT" dirty="0"/>
              <a:t>Informazione Orientamento Supporto accesso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2C48D5-D83C-4376-A393-7D0592357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723" y="1709225"/>
            <a:ext cx="11071274" cy="460013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dirty="0"/>
              <a:t>Per quanto riguarda </a:t>
            </a:r>
            <a:r>
              <a:rPr lang="it-IT" b="1" dirty="0"/>
              <a:t>Informazioni, Orientamento, Supporto per l’accesso </a:t>
            </a:r>
            <a:r>
              <a:rPr lang="it-IT" dirty="0"/>
              <a:t>ai servizi occorre garantire:</a:t>
            </a:r>
          </a:p>
          <a:p>
            <a:pPr algn="just">
              <a:buFontTx/>
              <a:buChar char="-"/>
            </a:pPr>
            <a:r>
              <a:rPr lang="it-IT" dirty="0"/>
              <a:t>informazioni circa le modalità di accesso alle prestazioni sociali, socio-sanitarie e sanitarie, </a:t>
            </a:r>
          </a:p>
          <a:p>
            <a:pPr algn="just">
              <a:buFontTx/>
              <a:buChar char="-"/>
            </a:pPr>
            <a:r>
              <a:rPr lang="it-IT" dirty="0"/>
              <a:t>Informazioni sulle diverse opportunità e risorse operanti sul territorio che possono essere di sostegno all’assistenza e alla cura. (sia servizi pubblici che del terzo settore)</a:t>
            </a:r>
          </a:p>
          <a:p>
            <a:pPr algn="just">
              <a:buFontTx/>
              <a:buChar char="-"/>
            </a:pPr>
            <a:r>
              <a:rPr lang="it-IT" dirty="0"/>
              <a:t> Laddove disponibili, forniscono guide informative relative a servizi ed iniziative pubbliche e private a sostegno del caregiver familiare.</a:t>
            </a:r>
          </a:p>
        </p:txBody>
      </p:sp>
    </p:spTree>
    <p:extLst>
      <p:ext uri="{BB962C8B-B14F-4D97-AF65-F5344CB8AC3E}">
        <p14:creationId xmlns:p14="http://schemas.microsoft.com/office/powerpoint/2010/main" val="32173232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1B626-D05D-4FB4-AA7F-B0528ED4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Garanzia di contatto successivo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2C48D5-D83C-4376-A393-7D0592357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723" y="1709225"/>
            <a:ext cx="10832123" cy="46001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/>
              <a:t>E’ importante che il  caregiver familiare </a:t>
            </a:r>
            <a:r>
              <a:rPr lang="it-IT" sz="2400" b="1" dirty="0"/>
              <a:t>non si senta abbandonato</a:t>
            </a:r>
            <a:r>
              <a:rPr lang="it-IT" sz="2400" dirty="0"/>
              <a:t>, specialmente quest’anno. Pertanto, è necessario che il primo contatto tramite la scheda abbia un seguito:</a:t>
            </a:r>
          </a:p>
          <a:p>
            <a:pPr algn="just"/>
            <a:r>
              <a:rPr lang="it-IT" sz="2400" dirty="0"/>
              <a:t>in caso di nuovi caregiver, il contatto successivo può essere funzionale a conoscerli meglio e ad offrire ascolto, accompagnamento e supporto;</a:t>
            </a:r>
          </a:p>
          <a:p>
            <a:pPr algn="just"/>
            <a:r>
              <a:rPr lang="it-IT" sz="2400" dirty="0"/>
              <a:t>per i caregiver familiari già inclusi nei Progetti personalizzati della persona assistita, un secondo contatto può essere utile al monitoraggio da parte dei servizi competenti e/o delle associazioni coinvolte, per verificare la situazione ed eventualmente offrire supporto.</a:t>
            </a:r>
          </a:p>
          <a:p>
            <a:pPr marL="0" indent="0" algn="just">
              <a:buNone/>
            </a:pPr>
            <a:r>
              <a:rPr lang="it-IT" sz="2400" dirty="0"/>
              <a:t>Questa fase può essere gestita con diverse modalità organizzative. </a:t>
            </a:r>
          </a:p>
        </p:txBody>
      </p:sp>
    </p:spTree>
    <p:extLst>
      <p:ext uri="{BB962C8B-B14F-4D97-AF65-F5344CB8AC3E}">
        <p14:creationId xmlns:p14="http://schemas.microsoft.com/office/powerpoint/2010/main" val="10475005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1B626-D05D-4FB4-AA7F-B0528ED4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Offerta opportunità attivabili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2C48D5-D83C-4376-A393-7D0592357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305" y="1728216"/>
            <a:ext cx="10658054" cy="460013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Il caregiver familiare, che vuole essere “riconosciuto”, si presenta allo sportello con delle </a:t>
            </a:r>
            <a:r>
              <a:rPr lang="it-IT" b="1" dirty="0"/>
              <a:t>aspettative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dirty="0"/>
              <a:t>È pertanto opportuno che i referenti territoriali caregiver delle Ausl e dei Comuni/Unioni che hanno partecipato a tutto il percorso di elaborazione degli strumenti, in collaborazione con le Direzioni Socio-sanitarie e in raccordo con i diversi settori, con gli ambiti distrettuali, con i servizi sociali territoriali e coi responsabili dei Servizi/Ufficio/Sportelli deputati a ricevere la scheda, individuino le opportunità attivabili da offrire al caregiver familiare.</a:t>
            </a:r>
          </a:p>
        </p:txBody>
      </p:sp>
    </p:spTree>
    <p:extLst>
      <p:ext uri="{BB962C8B-B14F-4D97-AF65-F5344CB8AC3E}">
        <p14:creationId xmlns:p14="http://schemas.microsoft.com/office/powerpoint/2010/main" val="3622246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5E19E-E7EE-4639-AC5F-BA4807AC2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STRUMENTI prodotti dal gruppo di lavoro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DC9A1052-953B-4782-9BBF-9A432E5374FC}"/>
              </a:ext>
            </a:extLst>
          </p:cNvPr>
          <p:cNvSpPr/>
          <p:nvPr/>
        </p:nvSpPr>
        <p:spPr>
          <a:xfrm>
            <a:off x="714169" y="2239228"/>
            <a:ext cx="1056952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3200" dirty="0"/>
              <a:t> </a:t>
            </a:r>
            <a:r>
              <a:rPr lang="it-IT" sz="3200" b="1" dirty="0"/>
              <a:t>Format P</a:t>
            </a:r>
            <a:r>
              <a:rPr lang="it-IT" sz="3200" b="1" dirty="0">
                <a:effectLst/>
              </a:rPr>
              <a:t>rogetto personalizzato </a:t>
            </a:r>
            <a:r>
              <a:rPr lang="it-IT" sz="3200" dirty="0">
                <a:effectLst/>
              </a:rPr>
              <a:t>con gli elementi essenziali e le descrizioni sintetiche;</a:t>
            </a:r>
          </a:p>
          <a:p>
            <a:endParaRPr lang="it-IT" sz="3200" dirty="0">
              <a:effectLst/>
            </a:endParaRPr>
          </a:p>
          <a:p>
            <a:pPr marL="342900" indent="-342900">
              <a:buFont typeface="+mj-lt"/>
              <a:buAutoNum type="arabicPeriod"/>
            </a:pPr>
            <a:r>
              <a:rPr lang="it-IT" sz="3200" dirty="0">
                <a:effectLst/>
              </a:rPr>
              <a:t>“</a:t>
            </a:r>
            <a:r>
              <a:rPr lang="it-IT" sz="3200" b="1" dirty="0">
                <a:effectLst/>
              </a:rPr>
              <a:t>Sezione Caregiver</a:t>
            </a:r>
            <a:r>
              <a:rPr lang="it-IT" sz="3200" dirty="0">
                <a:effectLst/>
              </a:rPr>
              <a:t>”, da includere nel progetto personalizzato della persona assistita;</a:t>
            </a:r>
          </a:p>
          <a:p>
            <a:endParaRPr lang="it-IT" sz="3200" dirty="0">
              <a:effectLst/>
            </a:endParaRPr>
          </a:p>
          <a:p>
            <a:pPr marL="342900" indent="-342900">
              <a:buFont typeface="+mj-lt"/>
              <a:buAutoNum type="arabicPeriod"/>
            </a:pPr>
            <a:r>
              <a:rPr lang="it-IT" sz="3200" dirty="0">
                <a:effectLst/>
              </a:rPr>
              <a:t>"</a:t>
            </a:r>
            <a:r>
              <a:rPr lang="it-IT" sz="3200" b="1" dirty="0">
                <a:effectLst/>
              </a:rPr>
              <a:t>Scheda di riconoscimento del caregiver familiare</a:t>
            </a:r>
            <a:r>
              <a:rPr lang="it-IT" sz="3200" dirty="0">
                <a:effectLst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6170403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1B626-D05D-4FB4-AA7F-B0528ED4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Offerta opportunità attivabili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2C48D5-D83C-4376-A393-7D0592357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304" y="1709225"/>
            <a:ext cx="10832123" cy="46001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Per esempio, possono essere offerti:</a:t>
            </a:r>
          </a:p>
          <a:p>
            <a:pPr>
              <a:buFontTx/>
              <a:buChar char="-"/>
            </a:pPr>
            <a:r>
              <a:rPr lang="it-IT" dirty="0"/>
              <a:t>Aggiornamento informativo periodico </a:t>
            </a:r>
          </a:p>
          <a:p>
            <a:pPr>
              <a:buFontTx/>
              <a:buChar char="-"/>
            </a:pPr>
            <a:r>
              <a:rPr lang="it-IT" dirty="0"/>
              <a:t>Possibilità di attivare percorsi consulenziali specifici</a:t>
            </a:r>
          </a:p>
          <a:p>
            <a:pPr>
              <a:buFontTx/>
              <a:buChar char="-"/>
            </a:pPr>
            <a:r>
              <a:rPr lang="it-IT" dirty="0"/>
              <a:t>Possibilità di attivare forme di assistenza per emergenze</a:t>
            </a:r>
          </a:p>
          <a:p>
            <a:pPr>
              <a:buFontTx/>
              <a:buChar char="-"/>
            </a:pPr>
            <a:r>
              <a:rPr lang="it-IT" dirty="0"/>
              <a:t>Possibilità di attivare facilitazioni per l’accesso ai servizi</a:t>
            </a:r>
          </a:p>
          <a:p>
            <a:pPr>
              <a:buFontTx/>
              <a:buChar char="-"/>
            </a:pPr>
            <a:r>
              <a:rPr lang="it-IT" dirty="0"/>
              <a:t>Percorsi informativi / formativi</a:t>
            </a:r>
          </a:p>
          <a:p>
            <a:pPr>
              <a:buFontTx/>
              <a:buChar char="-"/>
            </a:pPr>
            <a:r>
              <a:rPr lang="it-IT" dirty="0"/>
              <a:t>Possibilità di supporto psicologico</a:t>
            </a:r>
          </a:p>
          <a:p>
            <a:pPr>
              <a:buFontTx/>
              <a:buChar char="-"/>
            </a:pPr>
            <a:r>
              <a:rPr lang="it-IT" dirty="0"/>
              <a:t>Altre opportunità.</a:t>
            </a:r>
          </a:p>
        </p:txBody>
      </p:sp>
    </p:spTree>
    <p:extLst>
      <p:ext uri="{BB962C8B-B14F-4D97-AF65-F5344CB8AC3E}">
        <p14:creationId xmlns:p14="http://schemas.microsoft.com/office/powerpoint/2010/main" val="33427454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1B626-D05D-4FB4-AA7F-B0528ED4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Evoluzione del contatto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2C48D5-D83C-4376-A393-7D0592357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938" y="1709225"/>
            <a:ext cx="10832123" cy="46001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La relazione con il caregiver, creata tramite la scheda, può mantenersi su questo livello.</a:t>
            </a:r>
          </a:p>
          <a:p>
            <a:pPr marL="0" indent="0">
              <a:buNone/>
            </a:pPr>
            <a:r>
              <a:rPr lang="it-IT" dirty="0"/>
              <a:t>Oppure può seguire:</a:t>
            </a:r>
          </a:p>
          <a:p>
            <a:pPr algn="just"/>
            <a:r>
              <a:rPr lang="it-IT" dirty="0"/>
              <a:t>Per i nuovi caregiver, una </a:t>
            </a:r>
            <a:r>
              <a:rPr lang="it-IT" b="1" dirty="0"/>
              <a:t>presa in carico </a:t>
            </a:r>
            <a:r>
              <a:rPr lang="it-IT" dirty="0"/>
              <a:t>da parte dei servizi competenti della persona assistita e del suo caregiver, con valutazione multidimensionale e elaborazione del progetto personalizzato </a:t>
            </a:r>
          </a:p>
          <a:p>
            <a:pPr algn="just"/>
            <a:r>
              <a:rPr lang="it-IT" dirty="0"/>
              <a:t>Per le situazioni già in carico ai servizi, un </a:t>
            </a:r>
            <a:r>
              <a:rPr lang="it-IT" b="1" dirty="0"/>
              <a:t>aggiornamento del progetto </a:t>
            </a:r>
            <a:r>
              <a:rPr lang="it-IT" dirty="0"/>
              <a:t>personalizzato, grazie all’approfondimento effettuato con il caregiver</a:t>
            </a:r>
          </a:p>
        </p:txBody>
      </p:sp>
    </p:spTree>
    <p:extLst>
      <p:ext uri="{BB962C8B-B14F-4D97-AF65-F5344CB8AC3E}">
        <p14:creationId xmlns:p14="http://schemas.microsoft.com/office/powerpoint/2010/main" val="20431701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1B626-D05D-4FB4-AA7F-B0528ED4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Recepimento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2C48D5-D83C-4376-A393-7D0592357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3426" y="2014026"/>
            <a:ext cx="9825148" cy="40819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Sarà necessario che i competenti servizi territoriali dispongano le misure organizzative idonee al recepimento e utilizzo degli strumenti garantendo omogeneità di approccio e di risposta nei confronti dei </a:t>
            </a:r>
            <a:r>
              <a:rPr lang="it-IT" dirty="0" err="1"/>
              <a:t>caregiver</a:t>
            </a:r>
            <a:r>
              <a:rPr lang="it-IT" dirty="0"/>
              <a:t> familiari.</a:t>
            </a:r>
          </a:p>
          <a:p>
            <a:pPr marL="0" indent="0" algn="just">
              <a:buNone/>
            </a:pPr>
            <a:r>
              <a:rPr lang="it-IT" dirty="0"/>
              <a:t>Ci si pone l’obiettivo di promuovere il recepimento degli strumenti entro ottobre.</a:t>
            </a:r>
          </a:p>
        </p:txBody>
      </p:sp>
    </p:spTree>
    <p:extLst>
      <p:ext uri="{BB962C8B-B14F-4D97-AF65-F5344CB8AC3E}">
        <p14:creationId xmlns:p14="http://schemas.microsoft.com/office/powerpoint/2010/main" val="14393806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5E19E-E7EE-4639-AC5F-BA4807AC2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527" y="542792"/>
            <a:ext cx="10168128" cy="1179576"/>
          </a:xfrm>
        </p:spPr>
        <p:txBody>
          <a:bodyPr>
            <a:normAutofit/>
          </a:bodyPr>
          <a:lstStyle/>
          <a:p>
            <a:pPr algn="ctr"/>
            <a:r>
              <a:rPr lang="it-IT" sz="3600" dirty="0"/>
              <a:t>Monitoraggio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CA9482E-5E1C-4DDD-B9DC-E03B8410C3E3}"/>
              </a:ext>
            </a:extLst>
          </p:cNvPr>
          <p:cNvSpPr txBox="1"/>
          <p:nvPr/>
        </p:nvSpPr>
        <p:spPr>
          <a:xfrm>
            <a:off x="1240220" y="2388962"/>
            <a:ext cx="958543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it-IT" sz="3200" dirty="0"/>
          </a:p>
          <a:p>
            <a:pPr algn="just"/>
            <a:r>
              <a:rPr lang="it-IT" sz="3200" dirty="0"/>
              <a:t>Sarà garantito il monitoraggio relativamente al primo anno di utilizzo dello strumento al fine di poterne valutare l’applicazione e l’impatto ed eventualmente poter apportare gli adeguamenti ed i correttivi necessari.</a:t>
            </a:r>
          </a:p>
        </p:txBody>
      </p:sp>
    </p:spTree>
    <p:extLst>
      <p:ext uri="{BB962C8B-B14F-4D97-AF65-F5344CB8AC3E}">
        <p14:creationId xmlns:p14="http://schemas.microsoft.com/office/powerpoint/2010/main" val="13030999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5E19E-E7EE-4639-AC5F-BA4807AC2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936" y="384667"/>
            <a:ext cx="10168128" cy="1179576"/>
          </a:xfrm>
        </p:spPr>
        <p:txBody>
          <a:bodyPr>
            <a:normAutofit/>
          </a:bodyPr>
          <a:lstStyle/>
          <a:p>
            <a:pPr algn="ctr"/>
            <a:r>
              <a:rPr lang="it-IT" sz="3600" dirty="0"/>
              <a:t>Percorso di accompagnamento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CA9482E-5E1C-4DDD-B9DC-E03B8410C3E3}"/>
              </a:ext>
            </a:extLst>
          </p:cNvPr>
          <p:cNvSpPr txBox="1"/>
          <p:nvPr/>
        </p:nvSpPr>
        <p:spPr>
          <a:xfrm>
            <a:off x="829608" y="1564243"/>
            <a:ext cx="10532784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600" dirty="0"/>
              <a:t>La </a:t>
            </a:r>
            <a:r>
              <a:rPr lang="it-IT" sz="2600" b="1" dirty="0"/>
              <a:t>rete di referenti </a:t>
            </a:r>
            <a:r>
              <a:rPr lang="it-IT" sz="2600" dirty="0"/>
              <a:t>caregiver dei Comuni/Unioni e Aziende sanitarie potrà svolgere un ruolo determinante di supporto e coordinamento a livello territoriale.</a:t>
            </a:r>
          </a:p>
          <a:p>
            <a:pPr algn="just"/>
            <a:endParaRPr lang="it-IT" sz="2600" dirty="0"/>
          </a:p>
          <a:p>
            <a:pPr algn="just"/>
            <a:r>
              <a:rPr lang="it-IT" sz="2600" dirty="0"/>
              <a:t>Il gruppo di lavoro regionale, in collaborazione con i referenti territoriali caregiver, garantirà l’</a:t>
            </a:r>
            <a:r>
              <a:rPr lang="it-IT" sz="2600" b="1" dirty="0"/>
              <a:t>accompagnamento e il supporto </a:t>
            </a:r>
            <a:r>
              <a:rPr lang="it-IT" sz="2600" dirty="0"/>
              <a:t>ai servizi territoriali nella fase di primo utilizzo delle schede e degli strumenti:</a:t>
            </a:r>
          </a:p>
          <a:p>
            <a:pPr marL="457200" indent="-457200" algn="just">
              <a:buFontTx/>
              <a:buChar char="-"/>
            </a:pPr>
            <a:r>
              <a:rPr lang="it-IT" sz="2600" dirty="0"/>
              <a:t>Predisponendo materiali multimediali fruibili e scaricabili</a:t>
            </a:r>
          </a:p>
          <a:p>
            <a:pPr marL="457200" indent="-457200" algn="just">
              <a:buFontTx/>
              <a:buChar char="-"/>
            </a:pPr>
            <a:r>
              <a:rPr lang="it-IT" sz="2600" dirty="0"/>
              <a:t>Garantendo supporto tramite i propri componenti</a:t>
            </a:r>
          </a:p>
          <a:p>
            <a:pPr marL="457200" indent="-457200" algn="just">
              <a:buFontTx/>
              <a:buChar char="-"/>
            </a:pPr>
            <a:r>
              <a:rPr lang="it-IT" sz="2600" dirty="0"/>
              <a:t>Attivando e aggiornando una sezione web dedicata agli operatori con tutta la documentazione disponibile.</a:t>
            </a:r>
          </a:p>
          <a:p>
            <a:pPr algn="just"/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27747272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380AD67-C5CA-4918-B4BB-C359BB03E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B491E16-B8F7-45D4-9D06-39FD160ED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216" y="1076324"/>
            <a:ext cx="6272784" cy="153505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 b="1" dirty="0"/>
              <a:t>Sezione web con documentazione</a:t>
            </a:r>
          </a:p>
        </p:txBody>
      </p:sp>
      <p:pic>
        <p:nvPicPr>
          <p:cNvPr id="7" name="Picture 3" descr="Un prato di fiori di sera">
            <a:extLst>
              <a:ext uri="{FF2B5EF4-FFF2-40B4-BE49-F238E27FC236}">
                <a16:creationId xmlns:a16="http://schemas.microsoft.com/office/drawing/2014/main" id="{B5776064-C801-4804-B6C6-0537BCA4E9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"/>
          <a:stretch/>
        </p:blipFill>
        <p:spPr>
          <a:xfrm>
            <a:off x="20" y="10"/>
            <a:ext cx="4505305" cy="685799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EABAD4DA-87BA-4F70-9EF0-45C6BCF17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17960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15128D9-2797-47FA-B6FE-EC24E6B84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9266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7732F25-64D9-4ED9-83A6-D4053003B127}"/>
              </a:ext>
            </a:extLst>
          </p:cNvPr>
          <p:cNvSpPr txBox="1"/>
          <p:nvPr/>
        </p:nvSpPr>
        <p:spPr>
          <a:xfrm>
            <a:off x="4919242" y="3904172"/>
            <a:ext cx="6858840" cy="1535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lang="en-US" sz="2400" i="1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https://salute.regione.emilia-romagna.it/normativa-e-documentazione/caregiver-per-operatori</a:t>
            </a:r>
            <a:endParaRPr lang="en-US" sz="2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599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5E19E-E7EE-4639-AC5F-BA4807AC2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358" y="548640"/>
            <a:ext cx="10988842" cy="1179576"/>
          </a:xfrm>
        </p:spPr>
        <p:txBody>
          <a:bodyPr>
            <a:normAutofit/>
          </a:bodyPr>
          <a:lstStyle/>
          <a:p>
            <a:r>
              <a:rPr lang="it-IT"/>
              <a:t>Format </a:t>
            </a:r>
            <a:r>
              <a:rPr lang="it-IT" dirty="0"/>
              <a:t>unico di </a:t>
            </a:r>
            <a:r>
              <a:rPr lang="it-IT"/>
              <a:t>progetto personalizzato</a:t>
            </a: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74CB252-F2DD-4E03-8673-9859D2EE93DD}"/>
              </a:ext>
            </a:extLst>
          </p:cNvPr>
          <p:cNvSpPr txBox="1"/>
          <p:nvPr/>
        </p:nvSpPr>
        <p:spPr>
          <a:xfrm>
            <a:off x="898357" y="2037347"/>
            <a:ext cx="1047549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2800" dirty="0"/>
          </a:p>
          <a:p>
            <a:r>
              <a:rPr lang="it-IT" sz="2800" dirty="0"/>
              <a:t>Per promuovere una maggiore </a:t>
            </a:r>
            <a:r>
              <a:rPr lang="it-IT" sz="2800" b="1" dirty="0"/>
              <a:t>omogeneità di approccio </a:t>
            </a:r>
            <a:r>
              <a:rPr lang="it-IT" sz="2800" dirty="0"/>
              <a:t>e di risposta nei confronti dei caregiver familiari</a:t>
            </a:r>
          </a:p>
          <a:p>
            <a:endParaRPr lang="it-IT" sz="2800" dirty="0"/>
          </a:p>
          <a:p>
            <a:r>
              <a:rPr lang="it-IT" sz="2800" dirty="0"/>
              <a:t>Per potenziare la </a:t>
            </a:r>
            <a:r>
              <a:rPr lang="it-IT" sz="2800" b="1" dirty="0"/>
              <a:t>progettazione personalizzata.</a:t>
            </a:r>
          </a:p>
          <a:p>
            <a:endParaRPr lang="it-IT" sz="2800" dirty="0"/>
          </a:p>
          <a:p>
            <a:r>
              <a:rPr lang="it-IT" sz="2800" dirty="0"/>
              <a:t>Per  promuovere l’</a:t>
            </a:r>
            <a:r>
              <a:rPr lang="it-IT" sz="2800" b="1" dirty="0"/>
              <a:t>integrazione </a:t>
            </a:r>
            <a:r>
              <a:rPr lang="it-IT" sz="2800" dirty="0"/>
              <a:t>professionale, organizzativa e intersettoriale.</a:t>
            </a:r>
          </a:p>
        </p:txBody>
      </p:sp>
    </p:spTree>
    <p:extLst>
      <p:ext uri="{BB962C8B-B14F-4D97-AF65-F5344CB8AC3E}">
        <p14:creationId xmlns:p14="http://schemas.microsoft.com/office/powerpoint/2010/main" val="3403453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5E19E-E7EE-4639-AC5F-BA4807AC2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1610" y="180157"/>
            <a:ext cx="10168128" cy="1179576"/>
          </a:xfrm>
        </p:spPr>
        <p:txBody>
          <a:bodyPr/>
          <a:lstStyle/>
          <a:p>
            <a:r>
              <a:rPr lang="it-IT" dirty="0"/>
              <a:t>1. Format unico progetto personalizzato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44D5B98-1D50-4FD1-8A9D-A2F0603B27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262" y="1359733"/>
            <a:ext cx="5460412" cy="5359059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CF94E697-1777-426A-81DB-1BD198E3C8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0" y="2165685"/>
            <a:ext cx="5190721" cy="4018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437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5E19E-E7EE-4639-AC5F-BA4807AC2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936" y="451124"/>
            <a:ext cx="10168128" cy="1179576"/>
          </a:xfrm>
        </p:spPr>
        <p:txBody>
          <a:bodyPr>
            <a:normAutofit/>
          </a:bodyPr>
          <a:lstStyle/>
          <a:p>
            <a:r>
              <a:rPr lang="it-IT" dirty="0"/>
              <a:t>2. «Sezione caregiver»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FAB05AF-93CD-4B98-A7BC-71C715F8D509}"/>
              </a:ext>
            </a:extLst>
          </p:cNvPr>
          <p:cNvSpPr txBox="1"/>
          <p:nvPr/>
        </p:nvSpPr>
        <p:spPr>
          <a:xfrm>
            <a:off x="1011936" y="1919457"/>
            <a:ext cx="1031379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3200" dirty="0"/>
              <a:t>La sezione specifica consente di riconoscere il “caregiver familiare” laddove presente, identificando il caregiver “principale” e gli eventuali sostituti.</a:t>
            </a:r>
          </a:p>
          <a:p>
            <a:pPr algn="just"/>
            <a:endParaRPr lang="it-IT" sz="3200" dirty="0"/>
          </a:p>
          <a:p>
            <a:pPr algn="just"/>
            <a:r>
              <a:rPr lang="it-IT" sz="3200" dirty="0"/>
              <a:t>La sezione contiene la </a:t>
            </a:r>
            <a:r>
              <a:rPr lang="it-IT" sz="3200" b="1" dirty="0"/>
              <a:t>valutazione dei bisogni </a:t>
            </a:r>
            <a:r>
              <a:rPr lang="it-IT" sz="3200" dirty="0"/>
              <a:t>del caregiver e l’indicazione dei servizi/interventi già attivi a supporto del caregiver.</a:t>
            </a:r>
          </a:p>
        </p:txBody>
      </p:sp>
    </p:spTree>
    <p:extLst>
      <p:ext uri="{BB962C8B-B14F-4D97-AF65-F5344CB8AC3E}">
        <p14:creationId xmlns:p14="http://schemas.microsoft.com/office/powerpoint/2010/main" val="3337332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5E19E-E7EE-4639-AC5F-BA4807AC2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515" y="208546"/>
            <a:ext cx="10168128" cy="1179576"/>
          </a:xfrm>
        </p:spPr>
        <p:txBody>
          <a:bodyPr>
            <a:normAutofit/>
          </a:bodyPr>
          <a:lstStyle/>
          <a:p>
            <a:r>
              <a:rPr lang="it-IT" dirty="0"/>
              <a:t>«Sezione caregiver»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FAB05AF-93CD-4B98-A7BC-71C715F8D509}"/>
              </a:ext>
            </a:extLst>
          </p:cNvPr>
          <p:cNvSpPr txBox="1"/>
          <p:nvPr/>
        </p:nvSpPr>
        <p:spPr>
          <a:xfrm>
            <a:off x="577516" y="1388122"/>
            <a:ext cx="11117179" cy="5216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/>
              <a:t>In particolare, questa sezione include:</a:t>
            </a:r>
          </a:p>
          <a:p>
            <a:endParaRPr lang="it-IT" sz="2800" dirty="0"/>
          </a:p>
          <a:p>
            <a:pPr marL="722313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98525" algn="l"/>
              </a:tabLst>
            </a:pPr>
            <a:r>
              <a:rPr lang="it-IT" sz="2800" dirty="0"/>
              <a:t>Informazioni “scheda Riconoscimento” / </a:t>
            </a:r>
            <a:r>
              <a:rPr lang="it-IT" sz="2800" b="1" dirty="0"/>
              <a:t>dati </a:t>
            </a:r>
            <a:r>
              <a:rPr lang="it-IT" sz="2800" dirty="0"/>
              <a:t>caregiver</a:t>
            </a:r>
          </a:p>
          <a:p>
            <a:pPr marL="722313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98525" algn="l"/>
              </a:tabLst>
            </a:pPr>
            <a:r>
              <a:rPr lang="it-IT" sz="2800" dirty="0"/>
              <a:t>Risultati della valutazione dello </a:t>
            </a:r>
            <a:r>
              <a:rPr lang="it-IT" sz="2800" b="1" dirty="0"/>
              <a:t>stress </a:t>
            </a:r>
            <a:r>
              <a:rPr lang="it-IT" sz="2800" dirty="0"/>
              <a:t>caregiver</a:t>
            </a:r>
          </a:p>
          <a:p>
            <a:pPr marL="722313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98525" algn="l"/>
              </a:tabLst>
            </a:pPr>
            <a:r>
              <a:rPr lang="it-IT" sz="2800" dirty="0"/>
              <a:t>Sintesi dei </a:t>
            </a:r>
            <a:r>
              <a:rPr lang="it-IT" sz="2800" b="1" dirty="0"/>
              <a:t>bisogni </a:t>
            </a:r>
            <a:r>
              <a:rPr lang="it-IT" sz="2800" dirty="0"/>
              <a:t>caregiver </a:t>
            </a:r>
          </a:p>
          <a:p>
            <a:pPr marL="722313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98525" algn="l"/>
              </a:tabLst>
            </a:pPr>
            <a:r>
              <a:rPr lang="it-IT" sz="2800" b="1" dirty="0"/>
              <a:t>Obiettivi </a:t>
            </a:r>
            <a:r>
              <a:rPr lang="it-IT" sz="2800" dirty="0"/>
              <a:t>di sostegno rispetto al Caregiver </a:t>
            </a:r>
          </a:p>
          <a:p>
            <a:pPr marL="722313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98525" algn="l"/>
              </a:tabLst>
            </a:pPr>
            <a:r>
              <a:rPr lang="it-IT" sz="2800" dirty="0"/>
              <a:t>Attività / </a:t>
            </a:r>
            <a:r>
              <a:rPr lang="it-IT" sz="2800" b="1" dirty="0"/>
              <a:t>interventi </a:t>
            </a:r>
            <a:r>
              <a:rPr lang="it-IT" sz="2800" dirty="0"/>
              <a:t>di sostegno per il caregiver </a:t>
            </a:r>
          </a:p>
          <a:p>
            <a:pPr marL="379413">
              <a:tabLst>
                <a:tab pos="898525" algn="l"/>
              </a:tabLst>
            </a:pPr>
            <a:endParaRPr lang="it-IT" sz="2800" dirty="0"/>
          </a:p>
          <a:p>
            <a:r>
              <a:rPr lang="it-IT" sz="2800" dirty="0"/>
              <a:t>Anche per l’assistente familiare, i servizi possono attivare specifici interventi di sostegno e di qualificazione (iniziative informative/ formative, tutoring, affiancamento).</a:t>
            </a:r>
          </a:p>
        </p:txBody>
      </p:sp>
    </p:spTree>
    <p:extLst>
      <p:ext uri="{BB962C8B-B14F-4D97-AF65-F5344CB8AC3E}">
        <p14:creationId xmlns:p14="http://schemas.microsoft.com/office/powerpoint/2010/main" val="383964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5E19E-E7EE-4639-AC5F-BA4807AC2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557" y="513346"/>
            <a:ext cx="10168128" cy="1179576"/>
          </a:xfrm>
        </p:spPr>
        <p:txBody>
          <a:bodyPr>
            <a:normAutofit/>
          </a:bodyPr>
          <a:lstStyle/>
          <a:p>
            <a:r>
              <a:rPr lang="it-IT" dirty="0"/>
              <a:t>Indicazioni per l’utilizzo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A9F1089-284F-4205-B3C5-1DFD36579FA7}"/>
              </a:ext>
            </a:extLst>
          </p:cNvPr>
          <p:cNvSpPr txBox="1"/>
          <p:nvPr/>
        </p:nvSpPr>
        <p:spPr>
          <a:xfrm>
            <a:off x="723178" y="1849632"/>
            <a:ext cx="10456886" cy="4732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254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Gli strumenti proposti si inseriscono </a:t>
            </a:r>
            <a:r>
              <a:rPr lang="it-IT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nei percorsi esistenti e nelle ordinarie modalità </a:t>
            </a:r>
            <a:r>
              <a:rPr lang="it-IT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 valutazione multidimensionale, presa in carico e progettazione personalizzata.</a:t>
            </a:r>
          </a:p>
          <a:p>
            <a:pPr marL="6350" marR="254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Con l’obiettivo di essere di supporto e facilitare l’attività dei servizi promuovendo l’integrazione professionale, organizzativa e intersettoriale e </a:t>
            </a:r>
          </a:p>
          <a:p>
            <a:pPr marL="6350" marR="254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garantendo </a:t>
            </a:r>
            <a:r>
              <a:rPr lang="it-IT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omogeneità di approccio </a:t>
            </a:r>
            <a:r>
              <a:rPr lang="it-IT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 di opportunità a favore della persona assistita, del caregiver e in generale delle famiglie con carichi di cura.</a:t>
            </a:r>
          </a:p>
          <a:p>
            <a:pPr marL="6350" marR="254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6032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5E19E-E7EE-4639-AC5F-BA4807AC2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557" y="513346"/>
            <a:ext cx="10168128" cy="1179576"/>
          </a:xfrm>
        </p:spPr>
        <p:txBody>
          <a:bodyPr>
            <a:normAutofit/>
          </a:bodyPr>
          <a:lstStyle/>
          <a:p>
            <a:r>
              <a:rPr lang="it-IT" dirty="0"/>
              <a:t>Indicazioni per l’utilizzo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A9F1089-284F-4205-B3C5-1DFD36579FA7}"/>
              </a:ext>
            </a:extLst>
          </p:cNvPr>
          <p:cNvSpPr txBox="1"/>
          <p:nvPr/>
        </p:nvSpPr>
        <p:spPr>
          <a:xfrm>
            <a:off x="723178" y="1692922"/>
            <a:ext cx="10456886" cy="4809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254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</a:p>
          <a:p>
            <a:pPr marL="6350" marR="254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Aziende sanitarie e Comuni/Unioni di Comuni garantiranno l’</a:t>
            </a:r>
            <a:r>
              <a:rPr lang="it-IT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adeguamento dei propri strumenti </a:t>
            </a:r>
            <a:r>
              <a:rPr lang="it-IT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al fine di prevedere gli elementi minimi essenziali del progetto personalizzato, </a:t>
            </a:r>
          </a:p>
          <a:p>
            <a:pPr marL="6350" marR="2540" indent="-6350" algn="just">
              <a:lnSpc>
                <a:spcPct val="103000"/>
              </a:lnSpc>
              <a:spcAft>
                <a:spcPts val="550"/>
              </a:spcAft>
            </a:pPr>
            <a:endParaRPr lang="it-IT" sz="28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350" marR="254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promuovendo iniziative informative/formative specifiche e l’</a:t>
            </a:r>
            <a:r>
              <a:rPr lang="it-IT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aggiornamento degli operatori </a:t>
            </a:r>
            <a:r>
              <a:rPr lang="it-IT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con il coinvolgimento delle Unità di valutazione multidimensionale e il supporto dei referenti territoriali caregiver di ambito sanitario e sociale.</a:t>
            </a:r>
          </a:p>
          <a:p>
            <a:pPr marL="6350" marR="2540" indent="-6350" algn="just">
              <a:lnSpc>
                <a:spcPct val="103000"/>
              </a:lnSpc>
              <a:spcAft>
                <a:spcPts val="550"/>
              </a:spcAft>
            </a:pPr>
            <a:r>
              <a:rPr lang="it-IT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38106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1B626-D05D-4FB4-AA7F-B0528ED4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3. «Scheda riconoscimento Caregiver»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2C48D5-D83C-4376-A393-7D0592357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568" y="2282286"/>
            <a:ext cx="10305128" cy="36941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200" dirty="0"/>
              <a:t>La DGR 2318/19 prevede che la “Formalizzazione del riconoscimento del caregiver, anche attraverso una «carta identificativa”, sia </a:t>
            </a:r>
            <a:r>
              <a:rPr lang="it-IT" sz="3200" u="sng" dirty="0"/>
              <a:t>funzionale a facilitare l’accesso </a:t>
            </a:r>
            <a:r>
              <a:rPr lang="it-IT" sz="3200" dirty="0"/>
              <a:t>del caregiver ai servizi sanitari sociali ed educativi.</a:t>
            </a:r>
          </a:p>
        </p:txBody>
      </p:sp>
    </p:spTree>
    <p:extLst>
      <p:ext uri="{BB962C8B-B14F-4D97-AF65-F5344CB8AC3E}">
        <p14:creationId xmlns:p14="http://schemas.microsoft.com/office/powerpoint/2010/main" val="2386489246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DarkSeedLeftStep">
      <a:dk1>
        <a:srgbClr val="000000"/>
      </a:dk1>
      <a:lt1>
        <a:srgbClr val="FFFFFF"/>
      </a:lt1>
      <a:dk2>
        <a:srgbClr val="41243A"/>
      </a:dk2>
      <a:lt2>
        <a:srgbClr val="E2E8E8"/>
      </a:lt2>
      <a:accent1>
        <a:srgbClr val="C3564D"/>
      </a:accent1>
      <a:accent2>
        <a:srgbClr val="B13B63"/>
      </a:accent2>
      <a:accent3>
        <a:srgbClr val="C34DA6"/>
      </a:accent3>
      <a:accent4>
        <a:srgbClr val="9D3BB1"/>
      </a:accent4>
      <a:accent5>
        <a:srgbClr val="7D4DC3"/>
      </a:accent5>
      <a:accent6>
        <a:srgbClr val="4E4FB9"/>
      </a:accent6>
      <a:hlink>
        <a:srgbClr val="995AC8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1283</Words>
  <Application>Microsoft Office PowerPoint</Application>
  <PresentationFormat>Widescreen</PresentationFormat>
  <Paragraphs>127</Paragraphs>
  <Slides>25</Slides>
  <Notes>12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9" baseType="lpstr">
      <vt:lpstr>Arial</vt:lpstr>
      <vt:lpstr>Avenir Next LT Pro</vt:lpstr>
      <vt:lpstr>Calibri</vt:lpstr>
      <vt:lpstr>AccentBoxVTI</vt:lpstr>
      <vt:lpstr>Schede e strumenti tecnici per il riconoscimento e il sostegno del caregiver familiare</vt:lpstr>
      <vt:lpstr>STRUMENTI prodotti dal gruppo di lavoro</vt:lpstr>
      <vt:lpstr>Format unico di progetto personalizzato</vt:lpstr>
      <vt:lpstr>1. Format unico progetto personalizzato</vt:lpstr>
      <vt:lpstr>2. «Sezione caregiver»</vt:lpstr>
      <vt:lpstr>«Sezione caregiver»</vt:lpstr>
      <vt:lpstr>Indicazioni per l’utilizzo</vt:lpstr>
      <vt:lpstr>Indicazioni per l’utilizzo</vt:lpstr>
      <vt:lpstr>3. «Scheda riconoscimento Caregiver»</vt:lpstr>
      <vt:lpstr>«Scheda riconoscimento Caregiver»</vt:lpstr>
      <vt:lpstr>«Scheda riconoscimento Caregiver»</vt:lpstr>
      <vt:lpstr>Presentazione standard di PowerPoint</vt:lpstr>
      <vt:lpstr>Parte informativa allegata</vt:lpstr>
      <vt:lpstr>Indicazioni per l’utilizzo</vt:lpstr>
      <vt:lpstr>Il percorso della scheda</vt:lpstr>
      <vt:lpstr>Garanzie minime</vt:lpstr>
      <vt:lpstr>Informazione Orientamento Supporto accesso</vt:lpstr>
      <vt:lpstr>Garanzia di contatto successivo</vt:lpstr>
      <vt:lpstr>Offerta opportunità attivabili</vt:lpstr>
      <vt:lpstr>Offerta opportunità attivabili</vt:lpstr>
      <vt:lpstr>Evoluzione del contatto</vt:lpstr>
      <vt:lpstr>Recepimento</vt:lpstr>
      <vt:lpstr>Monitoraggio</vt:lpstr>
      <vt:lpstr>Percorso di accompagnamento</vt:lpstr>
      <vt:lpstr>Sezione web con documentazione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2020-09-22T12:56:31Z</dcterms:created>
  <dcterms:modified xsi:type="dcterms:W3CDTF">2020-09-22T12:56:44Z</dcterms:modified>
</cp:coreProperties>
</file>