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329" r:id="rId2"/>
    <p:sldId id="328" r:id="rId3"/>
    <p:sldId id="310" r:id="rId4"/>
    <p:sldId id="309" r:id="rId5"/>
    <p:sldId id="279" r:id="rId6"/>
    <p:sldId id="324" r:id="rId7"/>
    <p:sldId id="331" r:id="rId8"/>
    <p:sldId id="330" r:id="rId9"/>
    <p:sldId id="332" r:id="rId10"/>
    <p:sldId id="333" r:id="rId11"/>
    <p:sldId id="334" r:id="rId12"/>
    <p:sldId id="33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9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703CF-330B-43BC-8941-CDD868E96D1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B4B547-8692-493E-998F-A20D5C6BF673}">
      <dgm:prSet/>
      <dgm:spPr/>
      <dgm:t>
        <a:bodyPr/>
        <a:lstStyle/>
        <a:p>
          <a:r>
            <a:rPr lang="it-IT" dirty="0">
              <a:effectLst/>
            </a:rPr>
            <a:t>Promozione delle linee di intervento generali a livello territoriale</a:t>
          </a:r>
          <a:endParaRPr lang="en-US" dirty="0">
            <a:effectLst/>
          </a:endParaRPr>
        </a:p>
      </dgm:t>
    </dgm:pt>
    <dgm:pt modelId="{3A13D7AD-2BC8-4F20-A77F-A93C9285FBCF}" type="parTrans" cxnId="{D2E34DF1-2939-42F7-8B1A-F514CE44305A}">
      <dgm:prSet/>
      <dgm:spPr/>
      <dgm:t>
        <a:bodyPr/>
        <a:lstStyle/>
        <a:p>
          <a:endParaRPr lang="en-US">
            <a:effectLst/>
          </a:endParaRPr>
        </a:p>
      </dgm:t>
    </dgm:pt>
    <dgm:pt modelId="{392E02CD-BF6A-4B7D-9A90-4E05E36FF120}" type="sibTrans" cxnId="{D2E34DF1-2939-42F7-8B1A-F514CE44305A}">
      <dgm:prSet/>
      <dgm:spPr/>
      <dgm:t>
        <a:bodyPr/>
        <a:lstStyle/>
        <a:p>
          <a:endParaRPr lang="en-US">
            <a:effectLst/>
          </a:endParaRPr>
        </a:p>
      </dgm:t>
    </dgm:pt>
    <dgm:pt modelId="{F74AE4A1-BF73-4D7F-83CB-4AD7641988D9}">
      <dgm:prSet/>
      <dgm:spPr/>
      <dgm:t>
        <a:bodyPr/>
        <a:lstStyle/>
        <a:p>
          <a:r>
            <a:rPr lang="it-IT" dirty="0">
              <a:effectLst/>
            </a:rPr>
            <a:t>Realizzazione di iniziative di formazione e informazione</a:t>
          </a:r>
          <a:endParaRPr lang="en-US" dirty="0">
            <a:effectLst/>
          </a:endParaRPr>
        </a:p>
      </dgm:t>
    </dgm:pt>
    <dgm:pt modelId="{18BF958F-309C-4501-85D7-CDD8519C3B3E}" type="parTrans" cxnId="{86412CF2-3E13-4182-B634-EC9947C18C02}">
      <dgm:prSet/>
      <dgm:spPr/>
      <dgm:t>
        <a:bodyPr/>
        <a:lstStyle/>
        <a:p>
          <a:endParaRPr lang="en-US">
            <a:effectLst/>
          </a:endParaRPr>
        </a:p>
      </dgm:t>
    </dgm:pt>
    <dgm:pt modelId="{A1602868-E73F-46E3-A322-460DA28A32A6}" type="sibTrans" cxnId="{86412CF2-3E13-4182-B634-EC9947C18C02}">
      <dgm:prSet/>
      <dgm:spPr/>
      <dgm:t>
        <a:bodyPr/>
        <a:lstStyle/>
        <a:p>
          <a:endParaRPr lang="en-US">
            <a:effectLst/>
          </a:endParaRPr>
        </a:p>
      </dgm:t>
    </dgm:pt>
    <dgm:pt modelId="{D78D6F42-56EF-4CEE-9107-0C79CF9BD6BE}">
      <dgm:prSet/>
      <dgm:spPr/>
      <dgm:t>
        <a:bodyPr/>
        <a:lstStyle/>
        <a:p>
          <a:r>
            <a:rPr lang="it-IT" dirty="0">
              <a:effectLst/>
            </a:rPr>
            <a:t>Promozione Progettazione di interventi personalizzati di sostegno al caregiver.</a:t>
          </a:r>
          <a:endParaRPr lang="en-US" dirty="0">
            <a:effectLst/>
          </a:endParaRPr>
        </a:p>
      </dgm:t>
    </dgm:pt>
    <dgm:pt modelId="{6B56C610-CDBB-4B28-9F1A-A1C9E36B8474}" type="parTrans" cxnId="{E101BB56-4BC0-40D1-A051-900E358CE195}">
      <dgm:prSet/>
      <dgm:spPr/>
      <dgm:t>
        <a:bodyPr/>
        <a:lstStyle/>
        <a:p>
          <a:endParaRPr lang="it-IT">
            <a:effectLst/>
          </a:endParaRPr>
        </a:p>
      </dgm:t>
    </dgm:pt>
    <dgm:pt modelId="{05834E4A-2D19-4181-B087-BD15954724E4}" type="sibTrans" cxnId="{E101BB56-4BC0-40D1-A051-900E358CE195}">
      <dgm:prSet/>
      <dgm:spPr/>
      <dgm:t>
        <a:bodyPr/>
        <a:lstStyle/>
        <a:p>
          <a:endParaRPr lang="it-IT">
            <a:effectLst/>
          </a:endParaRPr>
        </a:p>
      </dgm:t>
    </dgm:pt>
    <dgm:pt modelId="{AEBA9289-BEF8-4856-995F-6D6B46D90C7F}" type="pres">
      <dgm:prSet presAssocID="{19A703CF-330B-43BC-8941-CDD868E96D14}" presName="linear" presStyleCnt="0">
        <dgm:presLayoutVars>
          <dgm:animLvl val="lvl"/>
          <dgm:resizeHandles val="exact"/>
        </dgm:presLayoutVars>
      </dgm:prSet>
      <dgm:spPr/>
    </dgm:pt>
    <dgm:pt modelId="{61F6FAB7-B03B-4AD5-A60D-53EA3601E2FD}" type="pres">
      <dgm:prSet presAssocID="{7BB4B547-8692-493E-998F-A20D5C6BF6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091F03-42AF-44B6-99AB-013ABD4DB1B1}" type="pres">
      <dgm:prSet presAssocID="{392E02CD-BF6A-4B7D-9A90-4E05E36FF120}" presName="spacer" presStyleCnt="0"/>
      <dgm:spPr/>
    </dgm:pt>
    <dgm:pt modelId="{87E9ADE2-38B3-4173-B0F3-FAD195CBCA5D}" type="pres">
      <dgm:prSet presAssocID="{D78D6F42-56EF-4CEE-9107-0C79CF9BD6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C0B99A-0B3E-4C5B-B637-A61439FB61C0}" type="pres">
      <dgm:prSet presAssocID="{05834E4A-2D19-4181-B087-BD15954724E4}" presName="spacer" presStyleCnt="0"/>
      <dgm:spPr/>
    </dgm:pt>
    <dgm:pt modelId="{13052DEE-8BFD-44C1-A9EA-51FE8135C8F0}" type="pres">
      <dgm:prSet presAssocID="{F74AE4A1-BF73-4D7F-83CB-4AD7641988D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4B5A4E-14AC-42BE-822D-720CBE1F5E34}" type="presOf" srcId="{D78D6F42-56EF-4CEE-9107-0C79CF9BD6BE}" destId="{87E9ADE2-38B3-4173-B0F3-FAD195CBCA5D}" srcOrd="0" destOrd="0" presId="urn:microsoft.com/office/officeart/2005/8/layout/vList2"/>
    <dgm:cxn modelId="{E101BB56-4BC0-40D1-A051-900E358CE195}" srcId="{19A703CF-330B-43BC-8941-CDD868E96D14}" destId="{D78D6F42-56EF-4CEE-9107-0C79CF9BD6BE}" srcOrd="1" destOrd="0" parTransId="{6B56C610-CDBB-4B28-9F1A-A1C9E36B8474}" sibTransId="{05834E4A-2D19-4181-B087-BD15954724E4}"/>
    <dgm:cxn modelId="{3827F48E-8147-4FF3-9B3C-FFF489808B11}" type="presOf" srcId="{F74AE4A1-BF73-4D7F-83CB-4AD7641988D9}" destId="{13052DEE-8BFD-44C1-A9EA-51FE8135C8F0}" srcOrd="0" destOrd="0" presId="urn:microsoft.com/office/officeart/2005/8/layout/vList2"/>
    <dgm:cxn modelId="{0D0CB0AE-4B16-4702-AF07-088F50D1518A}" type="presOf" srcId="{7BB4B547-8692-493E-998F-A20D5C6BF673}" destId="{61F6FAB7-B03B-4AD5-A60D-53EA3601E2FD}" srcOrd="0" destOrd="0" presId="urn:microsoft.com/office/officeart/2005/8/layout/vList2"/>
    <dgm:cxn modelId="{3A1134BD-D1B1-4060-8303-90BC29A73BE7}" type="presOf" srcId="{19A703CF-330B-43BC-8941-CDD868E96D14}" destId="{AEBA9289-BEF8-4856-995F-6D6B46D90C7F}" srcOrd="0" destOrd="0" presId="urn:microsoft.com/office/officeart/2005/8/layout/vList2"/>
    <dgm:cxn modelId="{D2E34DF1-2939-42F7-8B1A-F514CE44305A}" srcId="{19A703CF-330B-43BC-8941-CDD868E96D14}" destId="{7BB4B547-8692-493E-998F-A20D5C6BF673}" srcOrd="0" destOrd="0" parTransId="{3A13D7AD-2BC8-4F20-A77F-A93C9285FBCF}" sibTransId="{392E02CD-BF6A-4B7D-9A90-4E05E36FF120}"/>
    <dgm:cxn modelId="{86412CF2-3E13-4182-B634-EC9947C18C02}" srcId="{19A703CF-330B-43BC-8941-CDD868E96D14}" destId="{F74AE4A1-BF73-4D7F-83CB-4AD7641988D9}" srcOrd="2" destOrd="0" parTransId="{18BF958F-309C-4501-85D7-CDD8519C3B3E}" sibTransId="{A1602868-E73F-46E3-A322-460DA28A32A6}"/>
    <dgm:cxn modelId="{44062069-B6C4-4796-85BF-EEAE1647BA33}" type="presParOf" srcId="{AEBA9289-BEF8-4856-995F-6D6B46D90C7F}" destId="{61F6FAB7-B03B-4AD5-A60D-53EA3601E2FD}" srcOrd="0" destOrd="0" presId="urn:microsoft.com/office/officeart/2005/8/layout/vList2"/>
    <dgm:cxn modelId="{A42B360A-F7E4-4A4B-8E86-5A7BA496C776}" type="presParOf" srcId="{AEBA9289-BEF8-4856-995F-6D6B46D90C7F}" destId="{B6091F03-42AF-44B6-99AB-013ABD4DB1B1}" srcOrd="1" destOrd="0" presId="urn:microsoft.com/office/officeart/2005/8/layout/vList2"/>
    <dgm:cxn modelId="{690CFE02-F2AC-4B54-83D7-7FD4C99F58C2}" type="presParOf" srcId="{AEBA9289-BEF8-4856-995F-6D6B46D90C7F}" destId="{87E9ADE2-38B3-4173-B0F3-FAD195CBCA5D}" srcOrd="2" destOrd="0" presId="urn:microsoft.com/office/officeart/2005/8/layout/vList2"/>
    <dgm:cxn modelId="{600615E9-6D98-40FC-869F-4BB18E5090AF}" type="presParOf" srcId="{AEBA9289-BEF8-4856-995F-6D6B46D90C7F}" destId="{EAC0B99A-0B3E-4C5B-B637-A61439FB61C0}" srcOrd="3" destOrd="0" presId="urn:microsoft.com/office/officeart/2005/8/layout/vList2"/>
    <dgm:cxn modelId="{835A3BB3-C23F-4075-A366-34A23E041A20}" type="presParOf" srcId="{AEBA9289-BEF8-4856-995F-6D6B46D90C7F}" destId="{13052DEE-8BFD-44C1-A9EA-51FE8135C8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FAB7-B03B-4AD5-A60D-53EA3601E2FD}">
      <dsp:nvSpPr>
        <dsp:cNvPr id="0" name=""/>
        <dsp:cNvSpPr/>
      </dsp:nvSpPr>
      <dsp:spPr>
        <a:xfrm>
          <a:off x="0" y="61046"/>
          <a:ext cx="4941945" cy="164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effectLst/>
            </a:rPr>
            <a:t>Promozione delle linee di intervento generali a livello territoriale</a:t>
          </a:r>
          <a:endParaRPr lang="en-US" sz="3000" kern="1200" dirty="0">
            <a:effectLst/>
          </a:endParaRPr>
        </a:p>
      </dsp:txBody>
      <dsp:txXfrm>
        <a:off x="80532" y="141578"/>
        <a:ext cx="4780881" cy="1488636"/>
      </dsp:txXfrm>
    </dsp:sp>
    <dsp:sp modelId="{87E9ADE2-38B3-4173-B0F3-FAD195CBCA5D}">
      <dsp:nvSpPr>
        <dsp:cNvPr id="0" name=""/>
        <dsp:cNvSpPr/>
      </dsp:nvSpPr>
      <dsp:spPr>
        <a:xfrm>
          <a:off x="0" y="1797146"/>
          <a:ext cx="4941945" cy="16497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effectLst/>
            </a:rPr>
            <a:t>Promozione Progettazione di interventi personalizzati di sostegno al caregiver.</a:t>
          </a:r>
          <a:endParaRPr lang="en-US" sz="3000" kern="1200" dirty="0">
            <a:effectLst/>
          </a:endParaRPr>
        </a:p>
      </dsp:txBody>
      <dsp:txXfrm>
        <a:off x="80532" y="1877678"/>
        <a:ext cx="4780881" cy="1488636"/>
      </dsp:txXfrm>
    </dsp:sp>
    <dsp:sp modelId="{13052DEE-8BFD-44C1-A9EA-51FE8135C8F0}">
      <dsp:nvSpPr>
        <dsp:cNvPr id="0" name=""/>
        <dsp:cNvSpPr/>
      </dsp:nvSpPr>
      <dsp:spPr>
        <a:xfrm>
          <a:off x="0" y="3533246"/>
          <a:ext cx="4941945" cy="1649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>
              <a:effectLst/>
            </a:rPr>
            <a:t>Realizzazione di iniziative di formazione e informazione</a:t>
          </a:r>
          <a:endParaRPr lang="en-US" sz="3000" kern="1200" dirty="0">
            <a:effectLst/>
          </a:endParaRPr>
        </a:p>
      </dsp:txBody>
      <dsp:txXfrm>
        <a:off x="80532" y="3613778"/>
        <a:ext cx="4780881" cy="148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26C61-AE73-4F98-8A83-432FD89DBAEB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93539-5436-4D70-9674-73DC2250B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20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CEDCB2C5-DA35-4727-B14B-EB72417A07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5200" y="752475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1069894-CCD2-403D-9740-2689D2030B6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7388" y="4705350"/>
            <a:ext cx="5510212" cy="4459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23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38262-E0F1-4339-A682-B99636572B4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5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19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1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18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86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86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23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3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0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0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491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88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832B-F7A7-4D74-89D1-D77FA95E90DA}" type="datetimeFigureOut">
              <a:rPr lang="it-IT" smtClean="0"/>
              <a:t>22/09/2020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2EF2C-C00F-4BA9-8362-5F534E42F9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44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7096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fiore, pianta, vaso, tavolo&#10;&#10;Descrizione generata automaticamente">
            <a:extLst>
              <a:ext uri="{FF2B5EF4-FFF2-40B4-BE49-F238E27FC236}">
                <a16:creationId xmlns:a16="http://schemas.microsoft.com/office/drawing/2014/main" id="{91DBCDFD-F73A-4938-AD9E-49416DC3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A29FBF-8631-46AB-9D0C-314C4C3EB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4" y="1122363"/>
            <a:ext cx="3650807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3600" b="1" dirty="0"/>
              <a:t>Il percorso realizzato per il riconoscimento e il sostegno al caregiver familiare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DE806D-0593-438E-9A66-E54C47A7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8114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99A173D5-73F4-430D-AEBA-CFE675BFBEC4}" type="slidenum">
              <a:rPr lang="it-IT" sz="1000" smtClean="0">
                <a:solidFill>
                  <a:schemeClr val="bg1"/>
                </a:solidFill>
              </a:rPr>
              <a:pPr>
                <a:spcAft>
                  <a:spcPts val="450"/>
                </a:spcAft>
              </a:pPr>
              <a:t>1</a:t>
            </a:fld>
            <a:endParaRPr lang="it-IT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1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709375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084243" y="1789005"/>
            <a:ext cx="5413238" cy="3244751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827873-A41A-483C-8C60-7099FAD7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25" y="675564"/>
            <a:ext cx="2707375" cy="5204085"/>
          </a:xfrm>
        </p:spPr>
        <p:txBody>
          <a:bodyPr>
            <a:normAutofit/>
          </a:bodyPr>
          <a:lstStyle/>
          <a:p>
            <a:r>
              <a:rPr lang="it-IT" dirty="0"/>
              <a:t>Linee di intervento aziendali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3473BE7-1496-400F-9742-FD94110367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574536"/>
              </p:ext>
            </p:extLst>
          </p:nvPr>
        </p:nvGraphicFramePr>
        <p:xfrm>
          <a:off x="3582547" y="819369"/>
          <a:ext cx="4941945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07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5F6FFA-6155-41A0-8917-CA175769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30" y="1041031"/>
            <a:ext cx="2400300" cy="4461163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FFFF"/>
                </a:solidFill>
              </a:rPr>
              <a:t>Il gruppo di lavoro si è riattivato a fine giugno</a:t>
            </a: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070984-0D1C-4A59-9EFD-0A3D360C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dirty="0"/>
              <a:t>E’ stata completata l’elaborazione dei documenti tecnici sviluppati.</a:t>
            </a:r>
          </a:p>
          <a:p>
            <a:pPr marL="0" indent="0" algn="just">
              <a:buNone/>
            </a:pPr>
            <a:r>
              <a:rPr lang="it-IT" dirty="0"/>
              <a:t>E’ in corso di condivisione il percorso di accompagnamento.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Nella consapevolezza che la quarantena e la sospensione di alcuni servizi (come i centri diurni) hanno in alcuni casi aggravato il carico psico-fisico dei caregiver familiari…</a:t>
            </a:r>
          </a:p>
        </p:txBody>
      </p:sp>
    </p:spTree>
    <p:extLst>
      <p:ext uri="{BB962C8B-B14F-4D97-AF65-F5344CB8AC3E}">
        <p14:creationId xmlns:p14="http://schemas.microsoft.com/office/powerpoint/2010/main" val="72589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4DE4D-A01A-4E4B-B0D7-75DE244E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ctr"/>
            <a:r>
              <a:rPr lang="it-IT" sz="4100" dirty="0"/>
              <a:t>Gli strumenti sono stati approvati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6491B8-6756-4F9C-87F5-A8DE9DDB1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Il 10 settembre è stata adottata la determina n. 15465 che approva le schede e gli strumenti per il riconoscimento e il sostegno del caregiver familiare.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Prende avvio una nuova fase che potrà dare ancora maggiore concretezza al percorso realizzato finora.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E68207-620C-47AD-A9BD-80596AC99F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4" r="1879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7228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4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0A0CE3-5D5E-4242-A1B0-894AB1EC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545749"/>
            <a:ext cx="6172200" cy="48735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Alcuni dati di contesto</a:t>
            </a:r>
            <a:b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135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6AB668-964F-4596-88B6-84EE2F56E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754" y="1336432"/>
            <a:ext cx="3890596" cy="3152320"/>
          </a:xfrm>
        </p:spPr>
        <p:txBody>
          <a:bodyPr>
            <a:noAutofit/>
          </a:bodyPr>
          <a:lstStyle/>
          <a:p>
            <a:r>
              <a:rPr lang="it-IT" sz="1600" dirty="0"/>
              <a:t>I CAREGIVERS FAMILIARI in regione sono circa 289 mila, 3,3 MLN in Italia </a:t>
            </a:r>
          </a:p>
          <a:p>
            <a:r>
              <a:rPr lang="it-IT" sz="1600" dirty="0"/>
              <a:t>Sono prevalentemente donne (55%), spesso impegnate ad assistere più di una persona (nella combinazione bambini e anziani) </a:t>
            </a:r>
          </a:p>
          <a:p>
            <a:r>
              <a:rPr lang="it-IT" sz="1600" dirty="0"/>
              <a:t>I "giovani caregiver" (15-24 anni) sono stimati in circa 13 mila (169 mila in Italia)</a:t>
            </a:r>
          </a:p>
          <a:p>
            <a:r>
              <a:rPr lang="it-IT" sz="1600" dirty="0"/>
              <a:t>Circa la metà delle persone non autosufficienti, assistite al domicilio, ha un assistente familiare</a:t>
            </a:r>
          </a:p>
          <a:p>
            <a:r>
              <a:rPr lang="it-IT" sz="1600" dirty="0"/>
              <a:t>Una fascia ampia della popolazione anziana o con malattie croniche non riceve aiuti e servizi sufficienti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2496F5-FBF2-493C-B92B-42EC1A36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73D5-73F4-430D-AEBA-CFE675BFBEC4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4849232-4964-4120-97C7-270EB24FFE89}"/>
              </a:ext>
            </a:extLst>
          </p:cNvPr>
          <p:cNvSpPr txBox="1">
            <a:spLocks/>
          </p:cNvSpPr>
          <p:nvPr/>
        </p:nvSpPr>
        <p:spPr>
          <a:xfrm>
            <a:off x="801859" y="1336431"/>
            <a:ext cx="3491301" cy="34272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/>
              <a:t>12,4% popolazione ha più di 75 anni (553 mila persone) </a:t>
            </a:r>
          </a:p>
          <a:p>
            <a:r>
              <a:rPr lang="it-IT" sz="1600" dirty="0"/>
              <a:t>7,6% popolazione è ultra 80 enne (338 mila persone)</a:t>
            </a:r>
          </a:p>
          <a:p>
            <a:r>
              <a:rPr lang="it-IT" sz="1600" dirty="0"/>
              <a:t>Il 19% della popolazione di età &gt;= 14 anni è affetto da 1 patologia cronica (760 mila abitanti), il 24% da 2 o più (957 mila abitanti), il 3% da 5 o più (circa 103 mila abitanti) </a:t>
            </a:r>
          </a:p>
          <a:p>
            <a:r>
              <a:rPr lang="it-IT" sz="1600" dirty="0"/>
              <a:t>3,7 %  della popolazione è disabile. 2/3 della popolazione con disabilità è rappresentata da ultra 65enni (ISTAT)</a:t>
            </a:r>
          </a:p>
          <a:p>
            <a:endParaRPr lang="it-IT" sz="1600" dirty="0"/>
          </a:p>
          <a:p>
            <a:pPr marL="0" indent="0" algn="just">
              <a:buNone/>
            </a:pPr>
            <a:endParaRPr lang="it-IT" sz="16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487237EC-37A7-40CD-B6CC-E79772A1911A}"/>
              </a:ext>
            </a:extLst>
          </p:cNvPr>
          <p:cNvSpPr txBox="1">
            <a:spLocks/>
          </p:cNvSpPr>
          <p:nvPr/>
        </p:nvSpPr>
        <p:spPr>
          <a:xfrm>
            <a:off x="436414" y="4958432"/>
            <a:ext cx="7713491" cy="16728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it-IT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b="1" i="1" dirty="0"/>
              <a:t>L’invecchiamento progressivo della popolazione, l’aumento della cronicità e delle patologie degenerative proiettano </a:t>
            </a:r>
            <a:r>
              <a:rPr lang="it-IT" sz="1800" b="1" i="1" dirty="0">
                <a:solidFill>
                  <a:srgbClr val="0070C0"/>
                </a:solidFill>
              </a:rPr>
              <a:t>un bisogno di cura in crescita, che richiede il riconoscimento e la valorizzazione di chi, in “famiglia”, si prende cura e il suo sostegno,</a:t>
            </a:r>
            <a:r>
              <a:rPr lang="it-IT" sz="1800" b="1" i="1" dirty="0"/>
              <a:t>  nella più ampia rete di protezione sanitaria e sociale.</a:t>
            </a:r>
            <a:br>
              <a:rPr lang="it-IT" sz="1800" b="1" i="1" dirty="0"/>
            </a:br>
            <a:endParaRPr lang="it-IT" sz="1800" b="1" i="1" dirty="0"/>
          </a:p>
        </p:txBody>
      </p:sp>
    </p:spTree>
    <p:extLst>
      <p:ext uri="{BB962C8B-B14F-4D97-AF65-F5344CB8AC3E}">
        <p14:creationId xmlns:p14="http://schemas.microsoft.com/office/powerpoint/2010/main" val="126513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3">
            <a:extLst>
              <a:ext uri="{FF2B5EF4-FFF2-40B4-BE49-F238E27FC236}">
                <a16:creationId xmlns:a16="http://schemas.microsoft.com/office/drawing/2014/main" id="{80C78BA0-AD5D-4182-912D-D56CA6A4D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955" y="2472915"/>
            <a:ext cx="1008638" cy="27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35100" rIns="67500" bIns="351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44"/>
              </a:spcBef>
            </a:pPr>
            <a:r>
              <a:rPr lang="it-IT" altLang="it-IT" sz="1350" b="1" dirty="0"/>
              <a:t>Definisce</a:t>
            </a:r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D1F4CCD9-B463-4D05-A0E1-B78B493FD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35" y="252615"/>
            <a:ext cx="6712482" cy="103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00" tIns="114210" rIns="6750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lang="it-IT" altLang="it-IT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Legge regionale 2/2014</a:t>
            </a:r>
          </a:p>
          <a:p>
            <a:pPr algn="ctr">
              <a:spcBef>
                <a:spcPct val="0"/>
              </a:spcBef>
              <a:buClrTx/>
            </a:pPr>
            <a:r>
              <a:rPr lang="it-IT" altLang="it-IT" sz="2800" b="1" i="1" dirty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Una legge innovativa a livello nazionale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BA79732-47FE-4537-A309-BDA0B777E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470" t="12358" r="35408" b="6191"/>
          <a:stretch/>
        </p:blipFill>
        <p:spPr>
          <a:xfrm>
            <a:off x="633046" y="1561235"/>
            <a:ext cx="3460652" cy="20264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sx="103000" sy="103000" algn="t" rotWithShape="0">
              <a:prstClr val="black">
                <a:alpha val="42000"/>
              </a:prstClr>
            </a:outerShdw>
          </a:effec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01AA7462-962C-4267-A360-98038485E2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0" y="1431564"/>
            <a:ext cx="4278783" cy="517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5100" rIns="67500" bIns="35100" rtlCol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b="1" dirty="0">
                <a:solidFill>
                  <a:srgbClr val="C00000"/>
                </a:solidFill>
              </a:rPr>
              <a:t>Definisce e riconosce </a:t>
            </a:r>
            <a:r>
              <a:rPr lang="it-IT" altLang="it-IT" sz="1800" dirty="0">
                <a:solidFill>
                  <a:srgbClr val="000000"/>
                </a:solidFill>
              </a:rPr>
              <a:t>il </a:t>
            </a:r>
            <a:r>
              <a:rPr lang="it-IT" altLang="it-IT" sz="1800" i="1" dirty="0">
                <a:solidFill>
                  <a:srgbClr val="000000"/>
                </a:solidFill>
              </a:rPr>
              <a:t>caregiver</a:t>
            </a:r>
            <a:r>
              <a:rPr lang="it-IT" altLang="it-IT" sz="1800" dirty="0">
                <a:solidFill>
                  <a:srgbClr val="000000"/>
                </a:solidFill>
              </a:rPr>
              <a:t> familiare</a:t>
            </a:r>
          </a:p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dirty="0">
                <a:solidFill>
                  <a:srgbClr val="000000"/>
                </a:solidFill>
              </a:rPr>
              <a:t>Afferma la </a:t>
            </a:r>
            <a:r>
              <a:rPr lang="it-IT" altLang="it-IT" sz="1800" b="1" dirty="0">
                <a:solidFill>
                  <a:srgbClr val="C00000"/>
                </a:solidFill>
              </a:rPr>
              <a:t>libera scelta </a:t>
            </a:r>
            <a:r>
              <a:rPr lang="it-IT" altLang="it-IT" sz="1800" dirty="0">
                <a:solidFill>
                  <a:srgbClr val="000000"/>
                </a:solidFill>
              </a:rPr>
              <a:t>del </a:t>
            </a:r>
            <a:r>
              <a:rPr lang="it-IT" altLang="it-IT" sz="1800" i="1" dirty="0">
                <a:solidFill>
                  <a:srgbClr val="000000"/>
                </a:solidFill>
              </a:rPr>
              <a:t>caregiver</a:t>
            </a:r>
            <a:r>
              <a:rPr lang="it-IT" altLang="it-IT" sz="1800" dirty="0">
                <a:solidFill>
                  <a:srgbClr val="000000"/>
                </a:solidFill>
              </a:rPr>
              <a:t> che volontariamente e consapevolmente si assume compiti di assistenza e cura;</a:t>
            </a:r>
          </a:p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dirty="0">
                <a:solidFill>
                  <a:srgbClr val="000000"/>
                </a:solidFill>
              </a:rPr>
              <a:t>Richiama il </a:t>
            </a:r>
            <a:r>
              <a:rPr lang="it-IT" altLang="it-IT" sz="1800" b="1" dirty="0">
                <a:solidFill>
                  <a:srgbClr val="C00000"/>
                </a:solidFill>
              </a:rPr>
              <a:t>rapporto con i servizi </a:t>
            </a:r>
            <a:r>
              <a:rPr lang="it-IT" altLang="it-IT" sz="1800" dirty="0">
                <a:solidFill>
                  <a:srgbClr val="000000"/>
                </a:solidFill>
              </a:rPr>
              <a:t>sociali, socio-sanitari e sanitari regionali;</a:t>
            </a:r>
          </a:p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dirty="0">
                <a:solidFill>
                  <a:srgbClr val="000000"/>
                </a:solidFill>
              </a:rPr>
              <a:t>Elenca gli </a:t>
            </a:r>
            <a:r>
              <a:rPr lang="it-IT" altLang="it-IT" sz="1800" b="1" dirty="0">
                <a:solidFill>
                  <a:srgbClr val="C00000"/>
                </a:solidFill>
              </a:rPr>
              <a:t>interventi</a:t>
            </a:r>
            <a:r>
              <a:rPr lang="it-IT" altLang="it-IT" sz="1800" dirty="0">
                <a:solidFill>
                  <a:srgbClr val="000000"/>
                </a:solidFill>
              </a:rPr>
              <a:t> a favore del </a:t>
            </a:r>
            <a:r>
              <a:rPr lang="it-IT" altLang="it-IT" sz="1800" i="1" dirty="0">
                <a:solidFill>
                  <a:srgbClr val="000000"/>
                </a:solidFill>
              </a:rPr>
              <a:t>caregiver</a:t>
            </a:r>
            <a:r>
              <a:rPr lang="it-IT" altLang="it-IT" sz="1800" dirty="0">
                <a:solidFill>
                  <a:srgbClr val="000000"/>
                </a:solidFill>
              </a:rPr>
              <a:t> familiare da parte della Regione, delle AUSL e dei Comuni, con la partecipazione del Terzo Settore;</a:t>
            </a:r>
          </a:p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dirty="0">
                <a:solidFill>
                  <a:srgbClr val="000000"/>
                </a:solidFill>
              </a:rPr>
              <a:t>Prevede una </a:t>
            </a:r>
            <a:r>
              <a:rPr lang="it-IT" altLang="it-IT" sz="1800" b="1" dirty="0">
                <a:solidFill>
                  <a:srgbClr val="C00000"/>
                </a:solidFill>
              </a:rPr>
              <a:t>rete di sostegno </a:t>
            </a:r>
            <a:r>
              <a:rPr lang="it-IT" altLang="it-IT" sz="1800" dirty="0">
                <a:solidFill>
                  <a:srgbClr val="000000"/>
                </a:solidFill>
              </a:rPr>
              <a:t>al </a:t>
            </a:r>
            <a:r>
              <a:rPr lang="it-IT" altLang="it-IT" sz="1800" i="1" dirty="0">
                <a:solidFill>
                  <a:srgbClr val="000000"/>
                </a:solidFill>
              </a:rPr>
              <a:t>caregiver</a:t>
            </a:r>
            <a:r>
              <a:rPr lang="it-IT" altLang="it-IT" sz="1800" dirty="0">
                <a:solidFill>
                  <a:srgbClr val="000000"/>
                </a:solidFill>
              </a:rPr>
              <a:t> familiare nell’ambito del sistema integrato dei servizi regionali;</a:t>
            </a:r>
          </a:p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dirty="0">
                <a:solidFill>
                  <a:srgbClr val="000000"/>
                </a:solidFill>
              </a:rPr>
              <a:t>Richiama la possibilità di riconoscimento delle </a:t>
            </a:r>
            <a:r>
              <a:rPr lang="it-IT" altLang="it-IT" sz="1800" b="1" dirty="0">
                <a:solidFill>
                  <a:srgbClr val="C00000"/>
                </a:solidFill>
              </a:rPr>
              <a:t>competenze</a:t>
            </a:r>
            <a:r>
              <a:rPr lang="it-IT" altLang="it-IT" sz="1800" dirty="0">
                <a:solidFill>
                  <a:srgbClr val="000000"/>
                </a:solidFill>
              </a:rPr>
              <a:t> acquisite nel lavoro di cura;</a:t>
            </a:r>
          </a:p>
          <a:p>
            <a:pPr>
              <a:spcBef>
                <a:spcPts val="844"/>
              </a:spcBef>
              <a:buFont typeface="Wingdings" panose="05000000000000000000" pitchFamily="2" charset="2"/>
              <a:buChar char=""/>
            </a:pPr>
            <a:r>
              <a:rPr lang="it-IT" altLang="it-IT" sz="1800" dirty="0">
                <a:solidFill>
                  <a:srgbClr val="000000"/>
                </a:solidFill>
              </a:rPr>
              <a:t>Prevede azioni di </a:t>
            </a:r>
            <a:r>
              <a:rPr lang="it-IT" altLang="it-IT" sz="1800" b="1" dirty="0">
                <a:solidFill>
                  <a:srgbClr val="C00000"/>
                </a:solidFill>
              </a:rPr>
              <a:t>sensibilizzazione e partecipazione</a:t>
            </a:r>
            <a:r>
              <a:rPr lang="it-IT" altLang="it-IT" sz="1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CD2FD2-1402-43D4-9E96-AD5D4A8AF45A}"/>
              </a:ext>
            </a:extLst>
          </p:cNvPr>
          <p:cNvSpPr txBox="1"/>
          <p:nvPr/>
        </p:nvSpPr>
        <p:spPr>
          <a:xfrm>
            <a:off x="633045" y="3855831"/>
            <a:ext cx="39930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Il caregiver familiare è la persona che volontariamente, in modo gratuito e responsabile, si prende cura nell'ambito</a:t>
            </a:r>
          </a:p>
          <a:p>
            <a:pPr algn="ctr"/>
            <a:r>
              <a:rPr lang="it-IT" i="1" dirty="0"/>
              <a:t>del piano assistenziale individualizzato di una persona cara consenziente, in condizioni di non autosufficienza o comunque di necessità di ausilio di lunga durata, non in grado di prendersi cura di sé. </a:t>
            </a:r>
          </a:p>
        </p:txBody>
      </p:sp>
    </p:spTree>
    <p:extLst>
      <p:ext uri="{BB962C8B-B14F-4D97-AF65-F5344CB8AC3E}">
        <p14:creationId xmlns:p14="http://schemas.microsoft.com/office/powerpoint/2010/main" val="1523900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8796" y="309490"/>
            <a:ext cx="7596554" cy="1069144"/>
          </a:xfr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it-IT" sz="2400" b="1" dirty="0"/>
              <a:t>La normativa nazionale conferma il riconoscimento del caregiver nel sistema di cura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173D5-73F4-430D-AEBA-CFE675BFBEC4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4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33975" y="1858450"/>
            <a:ext cx="7076050" cy="401808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Il coinvolgimento del paziente e della sua famiglia </a:t>
            </a:r>
          </a:p>
          <a:p>
            <a:pPr algn="just"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nella redazione del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Progetto di assistenza individuale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just">
              <a:defRPr/>
            </a:pPr>
            <a:r>
              <a:rPr lang="it-IT" sz="2400" dirty="0">
                <a:solidFill>
                  <a:prstClr val="black"/>
                </a:solidFill>
                <a:latin typeface="Calibri"/>
              </a:rPr>
              <a:t>è previsto anche da:</a:t>
            </a:r>
          </a:p>
          <a:p>
            <a:pPr algn="just"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LEA - Livelli Essenziali di Assistenza</a:t>
            </a:r>
          </a:p>
          <a:p>
            <a:pPr algn="just">
              <a:defRPr/>
            </a:pPr>
            <a:r>
              <a:rPr lang="it-IT" sz="2400" b="1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(DPCM 12 gennaio 2017, art.21, comma 3) </a:t>
            </a: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endParaRPr lang="it-IT" sz="2400" dirty="0">
              <a:solidFill>
                <a:prstClr val="black"/>
              </a:solidFill>
              <a:latin typeface="Calibri"/>
            </a:endParaRPr>
          </a:p>
          <a:p>
            <a:pPr marL="214313" indent="-214313" algn="just">
              <a:buFont typeface="Arial" panose="020B0604020202020204" pitchFamily="34" charset="0"/>
              <a:buChar char="•"/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PNC - Piano Nazionale Cronicità </a:t>
            </a:r>
          </a:p>
          <a:p>
            <a:pPr algn="just">
              <a:defRPr/>
            </a:pPr>
            <a:r>
              <a:rPr lang="it-IT" sz="2400" b="1" dirty="0">
                <a:solidFill>
                  <a:prstClr val="black"/>
                </a:solidFill>
                <a:latin typeface="Calibri"/>
              </a:rPr>
              <a:t>  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(Rep. Atti 160/CSR del 15 settembre 2016.</a:t>
            </a:r>
          </a:p>
        </p:txBody>
      </p:sp>
    </p:spTree>
    <p:extLst>
      <p:ext uri="{BB962C8B-B14F-4D97-AF65-F5344CB8AC3E}">
        <p14:creationId xmlns:p14="http://schemas.microsoft.com/office/powerpoint/2010/main" val="36708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1181" y="481035"/>
            <a:ext cx="8051115" cy="421478"/>
          </a:xfrm>
        </p:spPr>
        <p:txBody>
          <a:bodyPr>
            <a:noAutofit/>
          </a:bodyPr>
          <a:lstStyle/>
          <a:p>
            <a:r>
              <a:rPr lang="it-IT" sz="2800" b="1" dirty="0"/>
              <a:t>Le Linee attuative regionali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173D5-73F4-430D-AEBA-CFE675BFBEC4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013460" y="2623967"/>
            <a:ext cx="7117080" cy="2463587"/>
          </a:xfrm>
          <a:prstGeom prst="rect">
            <a:avLst/>
          </a:prstGeom>
          <a:solidFill>
            <a:srgbClr val="92D050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>
                <a:solidFill>
                  <a:schemeClr val="tx1"/>
                </a:solidFill>
              </a:rPr>
              <a:t>I partecipanti al Gruppo regionale di lavoro: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Aziende Sanitarie, ANCI, Sindacati Confederali, CARER, ANFFAS, FISH, FAND, Ass.ne </a:t>
            </a:r>
            <a:r>
              <a:rPr lang="it-IT" sz="2000" dirty="0" err="1">
                <a:solidFill>
                  <a:schemeClr val="tx1"/>
                </a:solidFill>
              </a:rPr>
              <a:t>AlzheimER</a:t>
            </a:r>
            <a:r>
              <a:rPr lang="it-IT" sz="2000" dirty="0">
                <a:solidFill>
                  <a:schemeClr val="tx1"/>
                </a:solidFill>
              </a:rPr>
              <a:t>, altre Associazioni </a:t>
            </a:r>
          </a:p>
          <a:p>
            <a:pPr algn="l"/>
            <a:endParaRPr lang="it-IT" sz="2000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it-IT" sz="1800" b="1" dirty="0">
                <a:solidFill>
                  <a:prstClr val="black"/>
                </a:solidFill>
              </a:rPr>
              <a:t>Con la collaborazione di: </a:t>
            </a:r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</a:rPr>
              <a:t>Ufficio Scolastico Regionale </a:t>
            </a:r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</a:rPr>
              <a:t>Servizio regionale Istruzione, Formazione e Lavoro</a:t>
            </a:r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</a:rPr>
              <a:t>Agenzia Regionale per il Lavoro</a:t>
            </a:r>
          </a:p>
          <a:p>
            <a:pPr algn="l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4366260" y="4713695"/>
            <a:ext cx="3764280" cy="11584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6824FB34-4EC1-45A4-86C6-177B547E44FF}"/>
              </a:ext>
            </a:extLst>
          </p:cNvPr>
          <p:cNvSpPr txBox="1">
            <a:spLocks/>
          </p:cNvSpPr>
          <p:nvPr/>
        </p:nvSpPr>
        <p:spPr>
          <a:xfrm>
            <a:off x="661181" y="1386693"/>
            <a:ext cx="8051115" cy="8140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400" dirty="0">
                <a:solidFill>
                  <a:schemeClr val="tx1"/>
                </a:solidFill>
              </a:rPr>
              <a:t>Con </a:t>
            </a:r>
            <a:r>
              <a:rPr lang="it-IT" sz="2400" b="1" dirty="0">
                <a:solidFill>
                  <a:srgbClr val="FF0000"/>
                </a:solidFill>
              </a:rPr>
              <a:t>DGR 858 del 16 giugno 2017 </a:t>
            </a:r>
            <a:r>
              <a:rPr lang="it-IT" sz="2400" dirty="0">
                <a:solidFill>
                  <a:schemeClr val="tx1"/>
                </a:solidFill>
              </a:rPr>
              <a:t>sono state approvate le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«Linee attuative Legge Regionale n.2 /2014»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E2E7CE-5D4F-4F72-A70E-27ED6BC7E412}"/>
              </a:ext>
            </a:extLst>
          </p:cNvPr>
          <p:cNvSpPr txBox="1"/>
          <p:nvPr/>
        </p:nvSpPr>
        <p:spPr>
          <a:xfrm>
            <a:off x="578910" y="5687505"/>
            <a:ext cx="813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Il Gruppo regionale è ancora attivo con funzioni di monitoraggio e sviluppo</a:t>
            </a:r>
          </a:p>
        </p:txBody>
      </p:sp>
    </p:spTree>
    <p:extLst>
      <p:ext uri="{BB962C8B-B14F-4D97-AF65-F5344CB8AC3E}">
        <p14:creationId xmlns:p14="http://schemas.microsoft.com/office/powerpoint/2010/main" val="106965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E46DE3-8068-49C2-9580-856AD22E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73D5-73F4-430D-AEBA-CFE675BFBEC4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EDDB885-E385-4118-8488-6C0061765B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1939" t="12358" r="24592" b="9456"/>
          <a:stretch/>
        </p:blipFill>
        <p:spPr>
          <a:xfrm>
            <a:off x="860052" y="1693218"/>
            <a:ext cx="3244517" cy="45027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sx="103000" sy="103000" algn="t" rotWithShape="0">
              <a:schemeClr val="tx1">
                <a:alpha val="40000"/>
              </a:schemeClr>
            </a:outerShdw>
          </a:effectLst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CBFC9CF7-AF18-4253-ADAF-F5D667B9FF50}"/>
              </a:ext>
            </a:extLst>
          </p:cNvPr>
          <p:cNvSpPr/>
          <p:nvPr/>
        </p:nvSpPr>
        <p:spPr>
          <a:xfrm>
            <a:off x="513235" y="455858"/>
            <a:ext cx="781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Gli indirizzi per la Programmazione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8E97187-858A-4F5C-908F-8683C928AA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959" t="57347" r="60666" b="13332"/>
          <a:stretch/>
        </p:blipFill>
        <p:spPr>
          <a:xfrm>
            <a:off x="4276922" y="2208628"/>
            <a:ext cx="4278202" cy="23193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1B6FBD25-E954-42E7-9B61-F1F9F6D6FB5B}"/>
              </a:ext>
            </a:extLst>
          </p:cNvPr>
          <p:cNvSpPr/>
          <p:nvPr/>
        </p:nvSpPr>
        <p:spPr>
          <a:xfrm>
            <a:off x="4104571" y="4025869"/>
            <a:ext cx="3244517" cy="379652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319144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9F3109-9025-4FC5-9B52-A9D339820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366" r="20399"/>
          <a:stretch/>
        </p:blipFill>
        <p:spPr>
          <a:xfrm>
            <a:off x="4680915" y="10"/>
            <a:ext cx="4462856" cy="47865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0C7A295-CBC8-4D1D-8C70-20BBAB91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16" y="299591"/>
            <a:ext cx="4910786" cy="1633382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0000"/>
                </a:solidFill>
              </a:rPr>
              <a:t>I Referenti territoriali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4A6D6-8B10-4CA0-BB38-FA97F285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944328"/>
            <a:ext cx="3937381" cy="381620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Una rete di una ventina di referenti delle Ausl e dei Comuni/Unioni di Comuni</a:t>
            </a: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Almeno due referenti per ogni ambito aziendale.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A49FB-D3FD-497B-ADFE-3262CAD5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8362" y="6377559"/>
            <a:ext cx="2331049" cy="23555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47FA524C-EE1E-4EB4-A21F-B6B77D41EC54}" type="datetime1">
              <a:rPr lang="it-IT" sz="825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22/09/2020</a:t>
            </a:fld>
            <a:endParaRPr lang="it-IT" sz="825" dirty="0">
              <a:solidFill>
                <a:srgbClr val="FFFFFF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E29299-FBEF-4EBE-9C48-51DFD391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9A173D5-73F4-430D-AEBA-CFE675BFBEC4}" type="slidenum">
              <a:rPr lang="it-IT" sz="825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it-IT" sz="8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0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0C7A295-CBC8-4D1D-8C70-20BBAB91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1188637"/>
            <a:ext cx="2650736" cy="4480726"/>
          </a:xfrm>
        </p:spPr>
        <p:txBody>
          <a:bodyPr>
            <a:normAutofit/>
          </a:bodyPr>
          <a:lstStyle/>
          <a:p>
            <a:r>
              <a:rPr lang="it-IT" sz="3100" b="1" dirty="0"/>
              <a:t>Misure a sostegno del caregiver            (DGR 2318/19)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A4A6D6-8B10-4CA0-BB38-FA97F285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4" y="1648870"/>
            <a:ext cx="4395725" cy="3560260"/>
          </a:xfrm>
        </p:spPr>
        <p:txBody>
          <a:bodyPr anchor="ctr"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7 milioni di euro stanziati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Linee di intervento da realizzarsi a livello regionale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Linee di intervento da realizzare a livello aziendale</a:t>
            </a:r>
          </a:p>
        </p:txBody>
      </p:sp>
    </p:spTree>
    <p:extLst>
      <p:ext uri="{BB962C8B-B14F-4D97-AF65-F5344CB8AC3E}">
        <p14:creationId xmlns:p14="http://schemas.microsoft.com/office/powerpoint/2010/main" val="255622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827873-A41A-483C-8C60-7099FAD7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062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Linee di intervento regionali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62F2AA-243E-4212-8820-5730A987B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32" y="4023467"/>
            <a:ext cx="8571153" cy="303976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it-IT" sz="1800" dirty="0"/>
              <a:t>E anche: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dirty="0"/>
              <a:t>Realizzazione indagine di Sanità Pubblica sui rischi di salute specifici dei caregiver.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dirty="0"/>
              <a:t>Promozione attenzione allo stato di caregiver da parte dei professionisti sanitari e campagna informativa regionale.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dirty="0"/>
              <a:t>Monitoraggio delle iniziative di formazione ed informazione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1800" dirty="0"/>
              <a:t>Predisposizione di accordi quadro relativi al supporto dei giovani caregiver in ambito scolastico ed universitario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it-IT" sz="1800" dirty="0"/>
          </a:p>
          <a:p>
            <a:endParaRPr lang="it-IT" sz="1800" dirty="0"/>
          </a:p>
          <a:p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49AC00-9704-4A25-A3ED-3586AE2CC104}"/>
              </a:ext>
            </a:extLst>
          </p:cNvPr>
          <p:cNvSpPr txBox="1"/>
          <p:nvPr/>
        </p:nvSpPr>
        <p:spPr>
          <a:xfrm>
            <a:off x="361831" y="1195754"/>
            <a:ext cx="8571154" cy="253915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/>
              <a:t>Formalizzazione del riconoscimento del caregiver anche attraverso una carta identificativa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/>
              <a:t>Elaborazione di un format unico per la stesura del Piano Assistenziale Individuale con identificazione dei bisogni caregiver.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/>
              <a:t>Definizione di validi strumenti di valutazione dello stress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it-IT" sz="2400" dirty="0"/>
              <a:t>Portale web regionale di informazione e supporto al caregiver</a:t>
            </a:r>
          </a:p>
        </p:txBody>
      </p:sp>
    </p:spTree>
    <p:extLst>
      <p:ext uri="{BB962C8B-B14F-4D97-AF65-F5344CB8AC3E}">
        <p14:creationId xmlns:p14="http://schemas.microsoft.com/office/powerpoint/2010/main" val="2737028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Presentazione su schermo (4:3)</PresentationFormat>
  <Paragraphs>89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Wingdings</vt:lpstr>
      <vt:lpstr>Tema di Office</vt:lpstr>
      <vt:lpstr>Il percorso realizzato per il riconoscimento e il sostegno al caregiver familiare</vt:lpstr>
      <vt:lpstr>Alcuni dati di contesto </vt:lpstr>
      <vt:lpstr>Presentazione standard di PowerPoint</vt:lpstr>
      <vt:lpstr>La normativa nazionale conferma il riconoscimento del caregiver nel sistema di cura</vt:lpstr>
      <vt:lpstr>Le Linee attuative regionali </vt:lpstr>
      <vt:lpstr>Presentazione standard di PowerPoint</vt:lpstr>
      <vt:lpstr>I Referenti territoriali</vt:lpstr>
      <vt:lpstr>Misure a sostegno del caregiver            (DGR 2318/19)</vt:lpstr>
      <vt:lpstr>Linee di intervento regionali</vt:lpstr>
      <vt:lpstr>Linee di intervento aziendali</vt:lpstr>
      <vt:lpstr>Il gruppo di lavoro si è riattivato a fine giugno</vt:lpstr>
      <vt:lpstr>Gli strumenti sono stati approvati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2020-09-22T12:52:39Z</dcterms:created>
  <dcterms:modified xsi:type="dcterms:W3CDTF">2020-09-22T12:52:52Z</dcterms:modified>
</cp:coreProperties>
</file>