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343" r:id="rId5"/>
    <p:sldId id="275" r:id="rId6"/>
    <p:sldId id="302" r:id="rId7"/>
    <p:sldId id="380" r:id="rId8"/>
    <p:sldId id="304" r:id="rId9"/>
    <p:sldId id="365" r:id="rId10"/>
    <p:sldId id="367" r:id="rId11"/>
    <p:sldId id="370" r:id="rId12"/>
    <p:sldId id="368" r:id="rId13"/>
    <p:sldId id="369" r:id="rId14"/>
    <p:sldId id="376" r:id="rId15"/>
    <p:sldId id="373" r:id="rId16"/>
    <p:sldId id="377" r:id="rId17"/>
    <p:sldId id="374" r:id="rId18"/>
    <p:sldId id="378" r:id="rId19"/>
    <p:sldId id="375" r:id="rId20"/>
    <p:sldId id="379" r:id="rId21"/>
    <p:sldId id="306" r:id="rId22"/>
    <p:sldId id="310" r:id="rId23"/>
    <p:sldId id="315" r:id="rId24"/>
    <p:sldId id="321" r:id="rId25"/>
    <p:sldId id="354" r:id="rId26"/>
    <p:sldId id="366" r:id="rId27"/>
  </p:sldIdLst>
  <p:sldSz cx="24384000" cy="172339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38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monte Savino" userId="f8509038-04a0-4a2b-9fd6-8752d0092786" providerId="ADAL" clId="{A174DDFC-1982-4B4E-89D3-0585B7BB32FA}"/>
    <pc:docChg chg="modSld">
      <pc:chgData name="Dalmonte Savino" userId="f8509038-04a0-4a2b-9fd6-8752d0092786" providerId="ADAL" clId="{A174DDFC-1982-4B4E-89D3-0585B7BB32FA}" dt="2021-05-18T10:28:52.690" v="7" actId="1076"/>
      <pc:docMkLst>
        <pc:docMk/>
      </pc:docMkLst>
      <pc:sldChg chg="modSp mod">
        <pc:chgData name="Dalmonte Savino" userId="f8509038-04a0-4a2b-9fd6-8752d0092786" providerId="ADAL" clId="{A174DDFC-1982-4B4E-89D3-0585B7BB32FA}" dt="2021-05-18T10:27:45.669" v="2" actId="1076"/>
        <pc:sldMkLst>
          <pc:docMk/>
          <pc:sldMk cId="1990368975" sldId="368"/>
        </pc:sldMkLst>
        <pc:spChg chg="mod">
          <ac:chgData name="Dalmonte Savino" userId="f8509038-04a0-4a2b-9fd6-8752d0092786" providerId="ADAL" clId="{A174DDFC-1982-4B4E-89D3-0585B7BB32FA}" dt="2021-05-18T10:27:45.669" v="2" actId="1076"/>
          <ac:spMkLst>
            <pc:docMk/>
            <pc:sldMk cId="1990368975" sldId="368"/>
            <ac:spMk id="3" creationId="{03D93E1C-A74F-4CA5-BFE0-B1C3554ECA98}"/>
          </ac:spMkLst>
        </pc:spChg>
        <pc:spChg chg="mod">
          <ac:chgData name="Dalmonte Savino" userId="f8509038-04a0-4a2b-9fd6-8752d0092786" providerId="ADAL" clId="{A174DDFC-1982-4B4E-89D3-0585B7BB32FA}" dt="2021-05-18T10:27:38.886" v="1" actId="1076"/>
          <ac:spMkLst>
            <pc:docMk/>
            <pc:sldMk cId="1990368975" sldId="368"/>
            <ac:spMk id="11" creationId="{4971CF2E-17E9-4BCC-880C-7AFEDB50A2B1}"/>
          </ac:spMkLst>
        </pc:spChg>
      </pc:sldChg>
      <pc:sldChg chg="modSp mod">
        <pc:chgData name="Dalmonte Savino" userId="f8509038-04a0-4a2b-9fd6-8752d0092786" providerId="ADAL" clId="{A174DDFC-1982-4B4E-89D3-0585B7BB32FA}" dt="2021-05-18T10:27:21.196" v="0" actId="1076"/>
        <pc:sldMkLst>
          <pc:docMk/>
          <pc:sldMk cId="2921277283" sldId="376"/>
        </pc:sldMkLst>
        <pc:spChg chg="mod">
          <ac:chgData name="Dalmonte Savino" userId="f8509038-04a0-4a2b-9fd6-8752d0092786" providerId="ADAL" clId="{A174DDFC-1982-4B4E-89D3-0585B7BB32FA}" dt="2021-05-18T10:27:21.196" v="0" actId="1076"/>
          <ac:spMkLst>
            <pc:docMk/>
            <pc:sldMk cId="2921277283" sldId="376"/>
            <ac:spMk id="10" creationId="{A466C2A6-F8FF-4080-B4BA-156DD61C4AD0}"/>
          </ac:spMkLst>
        </pc:spChg>
      </pc:sldChg>
      <pc:sldChg chg="modSp mod">
        <pc:chgData name="Dalmonte Savino" userId="f8509038-04a0-4a2b-9fd6-8752d0092786" providerId="ADAL" clId="{A174DDFC-1982-4B4E-89D3-0585B7BB32FA}" dt="2021-05-18T10:28:52.690" v="7" actId="1076"/>
        <pc:sldMkLst>
          <pc:docMk/>
          <pc:sldMk cId="2109669925" sldId="377"/>
        </pc:sldMkLst>
        <pc:spChg chg="mod">
          <ac:chgData name="Dalmonte Savino" userId="f8509038-04a0-4a2b-9fd6-8752d0092786" providerId="ADAL" clId="{A174DDFC-1982-4B4E-89D3-0585B7BB32FA}" dt="2021-05-18T10:28:52.690" v="7" actId="1076"/>
          <ac:spMkLst>
            <pc:docMk/>
            <pc:sldMk cId="2109669925" sldId="377"/>
            <ac:spMk id="11" creationId="{4971CF2E-17E9-4BCC-880C-7AFEDB50A2B1}"/>
          </ac:spMkLst>
        </pc:spChg>
        <pc:spChg chg="mod">
          <ac:chgData name="Dalmonte Savino" userId="f8509038-04a0-4a2b-9fd6-8752d0092786" providerId="ADAL" clId="{A174DDFC-1982-4B4E-89D3-0585B7BB32FA}" dt="2021-05-18T10:28:10.477" v="5" actId="1076"/>
          <ac:spMkLst>
            <pc:docMk/>
            <pc:sldMk cId="2109669925" sldId="377"/>
            <ac:spMk id="12" creationId="{A569B692-0A18-4715-B4B6-138C424B45AB}"/>
          </ac:spMkLst>
        </pc:spChg>
      </pc:sldChg>
      <pc:sldChg chg="modSp mod">
        <pc:chgData name="Dalmonte Savino" userId="f8509038-04a0-4a2b-9fd6-8752d0092786" providerId="ADAL" clId="{A174DDFC-1982-4B4E-89D3-0585B7BB32FA}" dt="2021-05-18T10:28:31.580" v="6" actId="1076"/>
        <pc:sldMkLst>
          <pc:docMk/>
          <pc:sldMk cId="1224638079" sldId="378"/>
        </pc:sldMkLst>
        <pc:spChg chg="mod">
          <ac:chgData name="Dalmonte Savino" userId="f8509038-04a0-4a2b-9fd6-8752d0092786" providerId="ADAL" clId="{A174DDFC-1982-4B4E-89D3-0585B7BB32FA}" dt="2021-05-18T10:28:31.580" v="6" actId="1076"/>
          <ac:spMkLst>
            <pc:docMk/>
            <pc:sldMk cId="1224638079" sldId="378"/>
            <ac:spMk id="12" creationId="{FA88D104-87DE-4400-9961-377D97087D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A4480-8F5E-4478-9F07-FA3B4435AD45}" type="doc">
      <dgm:prSet loTypeId="urn:microsoft.com/office/officeart/2005/8/layout/list1" loCatId="list" qsTypeId="urn:microsoft.com/office/officeart/2005/8/quickstyle/simple2" qsCatId="simple" csTypeId="urn:microsoft.com/office/officeart/2005/8/colors/accent0_3" csCatId="mainScheme" phldr="1"/>
      <dgm:spPr/>
      <dgm:t>
        <a:bodyPr/>
        <a:lstStyle/>
        <a:p>
          <a:endParaRPr lang="it-IT"/>
        </a:p>
      </dgm:t>
    </dgm:pt>
    <dgm:pt modelId="{65C44923-968E-434C-8F76-3DFF8A7971D8}">
      <dgm:prSet phldrT="[Testo]"/>
      <dgm:spPr/>
      <dgm:t>
        <a:bodyPr/>
        <a:lstStyle/>
        <a:p>
          <a:r>
            <a:rPr lang="it-IT" b="1"/>
            <a:t>Trasformazione digitale</a:t>
          </a:r>
        </a:p>
      </dgm:t>
    </dgm:pt>
    <dgm:pt modelId="{11559DC1-E8A9-4D27-81CD-FAD148E7B3DD}" type="parTrans" cxnId="{5DBE1913-63EE-44D0-ACBD-D437259577F6}">
      <dgm:prSet/>
      <dgm:spPr/>
      <dgm:t>
        <a:bodyPr/>
        <a:lstStyle/>
        <a:p>
          <a:endParaRPr lang="it-IT" b="1"/>
        </a:p>
      </dgm:t>
    </dgm:pt>
    <dgm:pt modelId="{7B839D48-C53F-469F-A7A0-A7BA9E80265F}" type="sibTrans" cxnId="{5DBE1913-63EE-44D0-ACBD-D437259577F6}">
      <dgm:prSet/>
      <dgm:spPr/>
      <dgm:t>
        <a:bodyPr/>
        <a:lstStyle/>
        <a:p>
          <a:endParaRPr lang="it-IT" b="1"/>
        </a:p>
      </dgm:t>
    </dgm:pt>
    <dgm:pt modelId="{FD8A4915-2EE6-4B73-A726-2A2AC966F508}">
      <dgm:prSet phldrT="[Testo]"/>
      <dgm:spPr/>
      <dgm:t>
        <a:bodyPr/>
        <a:lstStyle/>
        <a:p>
          <a:r>
            <a:rPr lang="it-IT" b="1"/>
            <a:t>Semplificazione</a:t>
          </a:r>
        </a:p>
      </dgm:t>
    </dgm:pt>
    <dgm:pt modelId="{0EBD1461-F819-4B20-8426-A196F749ADDB}" type="parTrans" cxnId="{964BAF30-F871-4ED0-9247-23ADA15C88B9}">
      <dgm:prSet/>
      <dgm:spPr/>
      <dgm:t>
        <a:bodyPr/>
        <a:lstStyle/>
        <a:p>
          <a:endParaRPr lang="it-IT" b="1"/>
        </a:p>
      </dgm:t>
    </dgm:pt>
    <dgm:pt modelId="{B4B645E3-EC5E-473D-BC80-DBE36D1BE82E}" type="sibTrans" cxnId="{964BAF30-F871-4ED0-9247-23ADA15C88B9}">
      <dgm:prSet/>
      <dgm:spPr/>
      <dgm:t>
        <a:bodyPr/>
        <a:lstStyle/>
        <a:p>
          <a:endParaRPr lang="it-IT" b="1"/>
        </a:p>
      </dgm:t>
    </dgm:pt>
    <dgm:pt modelId="{B16DE578-81BF-42DE-8855-8965CA8776CA}">
      <dgm:prSet phldrT="[Testo]"/>
      <dgm:spPr/>
      <dgm:t>
        <a:bodyPr/>
        <a:lstStyle/>
        <a:p>
          <a:r>
            <a:rPr lang="it-IT" b="1"/>
            <a:t>Legalità</a:t>
          </a:r>
        </a:p>
      </dgm:t>
    </dgm:pt>
    <dgm:pt modelId="{2EE26A9A-2CBF-4010-93A5-33201F19413C}" type="parTrans" cxnId="{05052B60-8C22-44BC-8CBE-1A30D3AD747D}">
      <dgm:prSet/>
      <dgm:spPr/>
      <dgm:t>
        <a:bodyPr/>
        <a:lstStyle/>
        <a:p>
          <a:endParaRPr lang="it-IT" b="1"/>
        </a:p>
      </dgm:t>
    </dgm:pt>
    <dgm:pt modelId="{D1655783-14E6-49DA-9191-5AF4AA035DD2}" type="sibTrans" cxnId="{05052B60-8C22-44BC-8CBE-1A30D3AD747D}">
      <dgm:prSet/>
      <dgm:spPr/>
      <dgm:t>
        <a:bodyPr/>
        <a:lstStyle/>
        <a:p>
          <a:endParaRPr lang="it-IT" b="1"/>
        </a:p>
      </dgm:t>
    </dgm:pt>
    <dgm:pt modelId="{2F99B5E1-68E6-47DC-AF8F-EE153BA93571}">
      <dgm:prSet phldrT="[Testo]"/>
      <dgm:spPr/>
      <dgm:t>
        <a:bodyPr/>
        <a:lstStyle/>
        <a:p>
          <a:r>
            <a:rPr lang="it-IT" b="1"/>
            <a:t>Partecipazione</a:t>
          </a:r>
        </a:p>
      </dgm:t>
    </dgm:pt>
    <dgm:pt modelId="{2D8C6AA0-D8C6-4578-B5EA-2F8070BA5123}" type="parTrans" cxnId="{E00EC695-3076-49A7-9008-590603E62489}">
      <dgm:prSet/>
      <dgm:spPr/>
      <dgm:t>
        <a:bodyPr/>
        <a:lstStyle/>
        <a:p>
          <a:endParaRPr lang="it-IT" b="1"/>
        </a:p>
      </dgm:t>
    </dgm:pt>
    <dgm:pt modelId="{38CB2411-E2D2-4044-B0FC-5670F17DD166}" type="sibTrans" cxnId="{E00EC695-3076-49A7-9008-590603E62489}">
      <dgm:prSet/>
      <dgm:spPr/>
      <dgm:t>
        <a:bodyPr/>
        <a:lstStyle/>
        <a:p>
          <a:endParaRPr lang="it-IT" b="1"/>
        </a:p>
      </dgm:t>
    </dgm:pt>
    <dgm:pt modelId="{F570290F-B6E4-4B0B-BD8D-6A8174053223}" type="pres">
      <dgm:prSet presAssocID="{E75A4480-8F5E-4478-9F07-FA3B4435AD45}" presName="linear" presStyleCnt="0">
        <dgm:presLayoutVars>
          <dgm:dir/>
          <dgm:animLvl val="lvl"/>
          <dgm:resizeHandles val="exact"/>
        </dgm:presLayoutVars>
      </dgm:prSet>
      <dgm:spPr/>
    </dgm:pt>
    <dgm:pt modelId="{BE7FF084-BB04-47C3-B8EC-4A23A5B8CC84}" type="pres">
      <dgm:prSet presAssocID="{65C44923-968E-434C-8F76-3DFF8A7971D8}" presName="parentLin" presStyleCnt="0"/>
      <dgm:spPr/>
    </dgm:pt>
    <dgm:pt modelId="{4648D0E1-8F4F-4E5C-94F9-85DD3DBD3646}" type="pres">
      <dgm:prSet presAssocID="{65C44923-968E-434C-8F76-3DFF8A7971D8}" presName="parentLeftMargin" presStyleLbl="node1" presStyleIdx="0" presStyleCnt="4"/>
      <dgm:spPr/>
    </dgm:pt>
    <dgm:pt modelId="{AE691916-3482-478F-A5C0-B1332044DEE8}" type="pres">
      <dgm:prSet presAssocID="{65C44923-968E-434C-8F76-3DFF8A7971D8}" presName="parentText" presStyleLbl="node1" presStyleIdx="0" presStyleCnt="4">
        <dgm:presLayoutVars>
          <dgm:chMax val="0"/>
          <dgm:bulletEnabled val="1"/>
        </dgm:presLayoutVars>
      </dgm:prSet>
      <dgm:spPr/>
    </dgm:pt>
    <dgm:pt modelId="{58D59F05-9ECF-4F9D-9089-6F1782FF24D8}" type="pres">
      <dgm:prSet presAssocID="{65C44923-968E-434C-8F76-3DFF8A7971D8}" presName="negativeSpace" presStyleCnt="0"/>
      <dgm:spPr/>
    </dgm:pt>
    <dgm:pt modelId="{5808B0D7-C41C-45AF-AEDF-6F06BE9C5B70}" type="pres">
      <dgm:prSet presAssocID="{65C44923-968E-434C-8F76-3DFF8A7971D8}" presName="childText" presStyleLbl="conFgAcc1" presStyleIdx="0" presStyleCnt="4">
        <dgm:presLayoutVars>
          <dgm:bulletEnabled val="1"/>
        </dgm:presLayoutVars>
      </dgm:prSet>
      <dgm:spPr/>
    </dgm:pt>
    <dgm:pt modelId="{37D9A67D-694A-458D-BFE7-4B19B012425D}" type="pres">
      <dgm:prSet presAssocID="{7B839D48-C53F-469F-A7A0-A7BA9E80265F}" presName="spaceBetweenRectangles" presStyleCnt="0"/>
      <dgm:spPr/>
    </dgm:pt>
    <dgm:pt modelId="{0EDD0721-B89F-4C1F-BA2A-9E16D36298F3}" type="pres">
      <dgm:prSet presAssocID="{FD8A4915-2EE6-4B73-A726-2A2AC966F508}" presName="parentLin" presStyleCnt="0"/>
      <dgm:spPr/>
    </dgm:pt>
    <dgm:pt modelId="{80AC1A2D-8BDA-4196-B738-4D0AC765ACEF}" type="pres">
      <dgm:prSet presAssocID="{FD8A4915-2EE6-4B73-A726-2A2AC966F508}" presName="parentLeftMargin" presStyleLbl="node1" presStyleIdx="0" presStyleCnt="4"/>
      <dgm:spPr/>
    </dgm:pt>
    <dgm:pt modelId="{7BD3B530-AC30-4526-9084-3945F2EA3717}" type="pres">
      <dgm:prSet presAssocID="{FD8A4915-2EE6-4B73-A726-2A2AC966F508}" presName="parentText" presStyleLbl="node1" presStyleIdx="1" presStyleCnt="4">
        <dgm:presLayoutVars>
          <dgm:chMax val="0"/>
          <dgm:bulletEnabled val="1"/>
        </dgm:presLayoutVars>
      </dgm:prSet>
      <dgm:spPr/>
    </dgm:pt>
    <dgm:pt modelId="{C6FCD5AE-FD49-444C-9459-2CA4CB7264AF}" type="pres">
      <dgm:prSet presAssocID="{FD8A4915-2EE6-4B73-A726-2A2AC966F508}" presName="negativeSpace" presStyleCnt="0"/>
      <dgm:spPr/>
    </dgm:pt>
    <dgm:pt modelId="{D9A8A240-30EC-4966-93DF-7E03D526BF64}" type="pres">
      <dgm:prSet presAssocID="{FD8A4915-2EE6-4B73-A726-2A2AC966F508}" presName="childText" presStyleLbl="conFgAcc1" presStyleIdx="1" presStyleCnt="4">
        <dgm:presLayoutVars>
          <dgm:bulletEnabled val="1"/>
        </dgm:presLayoutVars>
      </dgm:prSet>
      <dgm:spPr/>
    </dgm:pt>
    <dgm:pt modelId="{D2C1A7D3-E007-42EC-95ED-7964A6A9CC05}" type="pres">
      <dgm:prSet presAssocID="{B4B645E3-EC5E-473D-BC80-DBE36D1BE82E}" presName="spaceBetweenRectangles" presStyleCnt="0"/>
      <dgm:spPr/>
    </dgm:pt>
    <dgm:pt modelId="{138D127C-1889-4346-BD99-0B15E8CFDE23}" type="pres">
      <dgm:prSet presAssocID="{B16DE578-81BF-42DE-8855-8965CA8776CA}" presName="parentLin" presStyleCnt="0"/>
      <dgm:spPr/>
    </dgm:pt>
    <dgm:pt modelId="{89E4E2E2-25BC-4398-962A-3BB0463C95E2}" type="pres">
      <dgm:prSet presAssocID="{B16DE578-81BF-42DE-8855-8965CA8776CA}" presName="parentLeftMargin" presStyleLbl="node1" presStyleIdx="1" presStyleCnt="4"/>
      <dgm:spPr/>
    </dgm:pt>
    <dgm:pt modelId="{6D7DBA89-9908-4F74-8946-C0164AB783EC}" type="pres">
      <dgm:prSet presAssocID="{B16DE578-81BF-42DE-8855-8965CA8776CA}" presName="parentText" presStyleLbl="node1" presStyleIdx="2" presStyleCnt="4">
        <dgm:presLayoutVars>
          <dgm:chMax val="0"/>
          <dgm:bulletEnabled val="1"/>
        </dgm:presLayoutVars>
      </dgm:prSet>
      <dgm:spPr/>
    </dgm:pt>
    <dgm:pt modelId="{B095D10C-7480-48DC-99EF-224AF0F4B11F}" type="pres">
      <dgm:prSet presAssocID="{B16DE578-81BF-42DE-8855-8965CA8776CA}" presName="negativeSpace" presStyleCnt="0"/>
      <dgm:spPr/>
    </dgm:pt>
    <dgm:pt modelId="{B930ECD7-00E3-4B66-930C-0BC87757156F}" type="pres">
      <dgm:prSet presAssocID="{B16DE578-81BF-42DE-8855-8965CA8776CA}" presName="childText" presStyleLbl="conFgAcc1" presStyleIdx="2" presStyleCnt="4">
        <dgm:presLayoutVars>
          <dgm:bulletEnabled val="1"/>
        </dgm:presLayoutVars>
      </dgm:prSet>
      <dgm:spPr/>
    </dgm:pt>
    <dgm:pt modelId="{4046F22A-DAC3-4916-9149-18D8291205C9}" type="pres">
      <dgm:prSet presAssocID="{D1655783-14E6-49DA-9191-5AF4AA035DD2}" presName="spaceBetweenRectangles" presStyleCnt="0"/>
      <dgm:spPr/>
    </dgm:pt>
    <dgm:pt modelId="{1052C7C0-0C06-40CD-BC51-10C48893940C}" type="pres">
      <dgm:prSet presAssocID="{2F99B5E1-68E6-47DC-AF8F-EE153BA93571}" presName="parentLin" presStyleCnt="0"/>
      <dgm:spPr/>
    </dgm:pt>
    <dgm:pt modelId="{A1A60BED-DAB6-416D-B425-D756149378C7}" type="pres">
      <dgm:prSet presAssocID="{2F99B5E1-68E6-47DC-AF8F-EE153BA93571}" presName="parentLeftMargin" presStyleLbl="node1" presStyleIdx="2" presStyleCnt="4"/>
      <dgm:spPr/>
    </dgm:pt>
    <dgm:pt modelId="{5C5E72BD-87D4-44FE-86EE-F31DEED96D6E}" type="pres">
      <dgm:prSet presAssocID="{2F99B5E1-68E6-47DC-AF8F-EE153BA93571}" presName="parentText" presStyleLbl="node1" presStyleIdx="3" presStyleCnt="4">
        <dgm:presLayoutVars>
          <dgm:chMax val="0"/>
          <dgm:bulletEnabled val="1"/>
        </dgm:presLayoutVars>
      </dgm:prSet>
      <dgm:spPr/>
    </dgm:pt>
    <dgm:pt modelId="{C8F680EE-1C36-43F7-AC54-E8FC26B8328C}" type="pres">
      <dgm:prSet presAssocID="{2F99B5E1-68E6-47DC-AF8F-EE153BA93571}" presName="negativeSpace" presStyleCnt="0"/>
      <dgm:spPr/>
    </dgm:pt>
    <dgm:pt modelId="{B00BAFEE-F95E-4505-9A01-22FE2A1CAE8B}" type="pres">
      <dgm:prSet presAssocID="{2F99B5E1-68E6-47DC-AF8F-EE153BA93571}" presName="childText" presStyleLbl="conFgAcc1" presStyleIdx="3" presStyleCnt="4">
        <dgm:presLayoutVars>
          <dgm:bulletEnabled val="1"/>
        </dgm:presLayoutVars>
      </dgm:prSet>
      <dgm:spPr/>
    </dgm:pt>
  </dgm:ptLst>
  <dgm:cxnLst>
    <dgm:cxn modelId="{5DBE1913-63EE-44D0-ACBD-D437259577F6}" srcId="{E75A4480-8F5E-4478-9F07-FA3B4435AD45}" destId="{65C44923-968E-434C-8F76-3DFF8A7971D8}" srcOrd="0" destOrd="0" parTransId="{11559DC1-E8A9-4D27-81CD-FAD148E7B3DD}" sibTransId="{7B839D48-C53F-469F-A7A0-A7BA9E80265F}"/>
    <dgm:cxn modelId="{92835314-7668-4076-ADA1-9EDC45CD4C33}" type="presOf" srcId="{2F99B5E1-68E6-47DC-AF8F-EE153BA93571}" destId="{5C5E72BD-87D4-44FE-86EE-F31DEED96D6E}" srcOrd="1" destOrd="0" presId="urn:microsoft.com/office/officeart/2005/8/layout/list1"/>
    <dgm:cxn modelId="{9D92A42E-A2CE-4905-A274-A2827038CB78}" type="presOf" srcId="{B16DE578-81BF-42DE-8855-8965CA8776CA}" destId="{89E4E2E2-25BC-4398-962A-3BB0463C95E2}" srcOrd="0" destOrd="0" presId="urn:microsoft.com/office/officeart/2005/8/layout/list1"/>
    <dgm:cxn modelId="{964BAF30-F871-4ED0-9247-23ADA15C88B9}" srcId="{E75A4480-8F5E-4478-9F07-FA3B4435AD45}" destId="{FD8A4915-2EE6-4B73-A726-2A2AC966F508}" srcOrd="1" destOrd="0" parTransId="{0EBD1461-F819-4B20-8426-A196F749ADDB}" sibTransId="{B4B645E3-EC5E-473D-BC80-DBE36D1BE82E}"/>
    <dgm:cxn modelId="{05052B60-8C22-44BC-8CBE-1A30D3AD747D}" srcId="{E75A4480-8F5E-4478-9F07-FA3B4435AD45}" destId="{B16DE578-81BF-42DE-8855-8965CA8776CA}" srcOrd="2" destOrd="0" parTransId="{2EE26A9A-2CBF-4010-93A5-33201F19413C}" sibTransId="{D1655783-14E6-49DA-9191-5AF4AA035DD2}"/>
    <dgm:cxn modelId="{54C02F70-7617-437B-8744-BB3E2B4BD93F}" type="presOf" srcId="{65C44923-968E-434C-8F76-3DFF8A7971D8}" destId="{AE691916-3482-478F-A5C0-B1332044DEE8}" srcOrd="1" destOrd="0" presId="urn:microsoft.com/office/officeart/2005/8/layout/list1"/>
    <dgm:cxn modelId="{E00EC695-3076-49A7-9008-590603E62489}" srcId="{E75A4480-8F5E-4478-9F07-FA3B4435AD45}" destId="{2F99B5E1-68E6-47DC-AF8F-EE153BA93571}" srcOrd="3" destOrd="0" parTransId="{2D8C6AA0-D8C6-4578-B5EA-2F8070BA5123}" sibTransId="{38CB2411-E2D2-4044-B0FC-5670F17DD166}"/>
    <dgm:cxn modelId="{29B1BEA8-A70B-4B48-8D30-4A5EFFDB7397}" type="presOf" srcId="{65C44923-968E-434C-8F76-3DFF8A7971D8}" destId="{4648D0E1-8F4F-4E5C-94F9-85DD3DBD3646}" srcOrd="0" destOrd="0" presId="urn:microsoft.com/office/officeart/2005/8/layout/list1"/>
    <dgm:cxn modelId="{8B9696AD-D1D1-4220-9AD9-88C7CCB22FF3}" type="presOf" srcId="{E75A4480-8F5E-4478-9F07-FA3B4435AD45}" destId="{F570290F-B6E4-4B0B-BD8D-6A8174053223}" srcOrd="0" destOrd="0" presId="urn:microsoft.com/office/officeart/2005/8/layout/list1"/>
    <dgm:cxn modelId="{A816A6B9-FDD8-41E0-8DC2-F19134C3996B}" type="presOf" srcId="{2F99B5E1-68E6-47DC-AF8F-EE153BA93571}" destId="{A1A60BED-DAB6-416D-B425-D756149378C7}" srcOrd="0" destOrd="0" presId="urn:microsoft.com/office/officeart/2005/8/layout/list1"/>
    <dgm:cxn modelId="{4FD94FD8-ABA2-49D9-95B5-381C50E98F1E}" type="presOf" srcId="{B16DE578-81BF-42DE-8855-8965CA8776CA}" destId="{6D7DBA89-9908-4F74-8946-C0164AB783EC}" srcOrd="1" destOrd="0" presId="urn:microsoft.com/office/officeart/2005/8/layout/list1"/>
    <dgm:cxn modelId="{5880EBF0-F7D4-4E8E-9867-EFBEEF1ADAD2}" type="presOf" srcId="{FD8A4915-2EE6-4B73-A726-2A2AC966F508}" destId="{7BD3B530-AC30-4526-9084-3945F2EA3717}" srcOrd="1" destOrd="0" presId="urn:microsoft.com/office/officeart/2005/8/layout/list1"/>
    <dgm:cxn modelId="{843567F4-5687-4A6B-975B-336E0A058E82}" type="presOf" srcId="{FD8A4915-2EE6-4B73-A726-2A2AC966F508}" destId="{80AC1A2D-8BDA-4196-B738-4D0AC765ACEF}" srcOrd="0" destOrd="0" presId="urn:microsoft.com/office/officeart/2005/8/layout/list1"/>
    <dgm:cxn modelId="{F51D3F1A-E04E-4A36-8146-AEAAD6302E6C}" type="presParOf" srcId="{F570290F-B6E4-4B0B-BD8D-6A8174053223}" destId="{BE7FF084-BB04-47C3-B8EC-4A23A5B8CC84}" srcOrd="0" destOrd="0" presId="urn:microsoft.com/office/officeart/2005/8/layout/list1"/>
    <dgm:cxn modelId="{021EB8EF-BF3A-4430-95C7-5F9F39FE54EE}" type="presParOf" srcId="{BE7FF084-BB04-47C3-B8EC-4A23A5B8CC84}" destId="{4648D0E1-8F4F-4E5C-94F9-85DD3DBD3646}" srcOrd="0" destOrd="0" presId="urn:microsoft.com/office/officeart/2005/8/layout/list1"/>
    <dgm:cxn modelId="{AD746A9E-367C-444C-8A1E-E4F9D7808A5D}" type="presParOf" srcId="{BE7FF084-BB04-47C3-B8EC-4A23A5B8CC84}" destId="{AE691916-3482-478F-A5C0-B1332044DEE8}" srcOrd="1" destOrd="0" presId="urn:microsoft.com/office/officeart/2005/8/layout/list1"/>
    <dgm:cxn modelId="{CAAABFA1-3D45-4AE6-860F-E31C89728248}" type="presParOf" srcId="{F570290F-B6E4-4B0B-BD8D-6A8174053223}" destId="{58D59F05-9ECF-4F9D-9089-6F1782FF24D8}" srcOrd="1" destOrd="0" presId="urn:microsoft.com/office/officeart/2005/8/layout/list1"/>
    <dgm:cxn modelId="{D07F6E88-6C79-4869-9FE1-7048EE652671}" type="presParOf" srcId="{F570290F-B6E4-4B0B-BD8D-6A8174053223}" destId="{5808B0D7-C41C-45AF-AEDF-6F06BE9C5B70}" srcOrd="2" destOrd="0" presId="urn:microsoft.com/office/officeart/2005/8/layout/list1"/>
    <dgm:cxn modelId="{7B0A9DC8-9451-4112-9663-030521393B24}" type="presParOf" srcId="{F570290F-B6E4-4B0B-BD8D-6A8174053223}" destId="{37D9A67D-694A-458D-BFE7-4B19B012425D}" srcOrd="3" destOrd="0" presId="urn:microsoft.com/office/officeart/2005/8/layout/list1"/>
    <dgm:cxn modelId="{9290FD34-A4EB-404C-ADC8-2ED823E6390C}" type="presParOf" srcId="{F570290F-B6E4-4B0B-BD8D-6A8174053223}" destId="{0EDD0721-B89F-4C1F-BA2A-9E16D36298F3}" srcOrd="4" destOrd="0" presId="urn:microsoft.com/office/officeart/2005/8/layout/list1"/>
    <dgm:cxn modelId="{23F6F9F0-92AB-49B2-9DFB-9BF1631B8E8A}" type="presParOf" srcId="{0EDD0721-B89F-4C1F-BA2A-9E16D36298F3}" destId="{80AC1A2D-8BDA-4196-B738-4D0AC765ACEF}" srcOrd="0" destOrd="0" presId="urn:microsoft.com/office/officeart/2005/8/layout/list1"/>
    <dgm:cxn modelId="{964C3C19-AA28-4EC2-8CF2-F7CC361159A8}" type="presParOf" srcId="{0EDD0721-B89F-4C1F-BA2A-9E16D36298F3}" destId="{7BD3B530-AC30-4526-9084-3945F2EA3717}" srcOrd="1" destOrd="0" presId="urn:microsoft.com/office/officeart/2005/8/layout/list1"/>
    <dgm:cxn modelId="{024D5521-7A10-46A1-97FF-90ACE3FE6BD7}" type="presParOf" srcId="{F570290F-B6E4-4B0B-BD8D-6A8174053223}" destId="{C6FCD5AE-FD49-444C-9459-2CA4CB7264AF}" srcOrd="5" destOrd="0" presId="urn:microsoft.com/office/officeart/2005/8/layout/list1"/>
    <dgm:cxn modelId="{FD891BF8-1BA3-4B83-BCFD-2907AB9C0F15}" type="presParOf" srcId="{F570290F-B6E4-4B0B-BD8D-6A8174053223}" destId="{D9A8A240-30EC-4966-93DF-7E03D526BF64}" srcOrd="6" destOrd="0" presId="urn:microsoft.com/office/officeart/2005/8/layout/list1"/>
    <dgm:cxn modelId="{3C03B462-710A-4501-A16E-F1A2FDF1294C}" type="presParOf" srcId="{F570290F-B6E4-4B0B-BD8D-6A8174053223}" destId="{D2C1A7D3-E007-42EC-95ED-7964A6A9CC05}" srcOrd="7" destOrd="0" presId="urn:microsoft.com/office/officeart/2005/8/layout/list1"/>
    <dgm:cxn modelId="{D6733D3C-7FD7-48C3-89C7-09ACAE596E7B}" type="presParOf" srcId="{F570290F-B6E4-4B0B-BD8D-6A8174053223}" destId="{138D127C-1889-4346-BD99-0B15E8CFDE23}" srcOrd="8" destOrd="0" presId="urn:microsoft.com/office/officeart/2005/8/layout/list1"/>
    <dgm:cxn modelId="{06D8AF91-0F99-4413-8480-0FC679A3AF29}" type="presParOf" srcId="{138D127C-1889-4346-BD99-0B15E8CFDE23}" destId="{89E4E2E2-25BC-4398-962A-3BB0463C95E2}" srcOrd="0" destOrd="0" presId="urn:microsoft.com/office/officeart/2005/8/layout/list1"/>
    <dgm:cxn modelId="{AA8D33A1-78E6-4277-85E6-19806D647091}" type="presParOf" srcId="{138D127C-1889-4346-BD99-0B15E8CFDE23}" destId="{6D7DBA89-9908-4F74-8946-C0164AB783EC}" srcOrd="1" destOrd="0" presId="urn:microsoft.com/office/officeart/2005/8/layout/list1"/>
    <dgm:cxn modelId="{74F146F8-4EDA-4572-9335-10F839092844}" type="presParOf" srcId="{F570290F-B6E4-4B0B-BD8D-6A8174053223}" destId="{B095D10C-7480-48DC-99EF-224AF0F4B11F}" srcOrd="9" destOrd="0" presId="urn:microsoft.com/office/officeart/2005/8/layout/list1"/>
    <dgm:cxn modelId="{6E64FD8A-009B-42E4-BBBA-C9F089FC6CEB}" type="presParOf" srcId="{F570290F-B6E4-4B0B-BD8D-6A8174053223}" destId="{B930ECD7-00E3-4B66-930C-0BC87757156F}" srcOrd="10" destOrd="0" presId="urn:microsoft.com/office/officeart/2005/8/layout/list1"/>
    <dgm:cxn modelId="{D5F9E62D-377E-4249-9871-2D9C25069865}" type="presParOf" srcId="{F570290F-B6E4-4B0B-BD8D-6A8174053223}" destId="{4046F22A-DAC3-4916-9149-18D8291205C9}" srcOrd="11" destOrd="0" presId="urn:microsoft.com/office/officeart/2005/8/layout/list1"/>
    <dgm:cxn modelId="{206601D4-D693-49C4-9ECC-1CC232E7A361}" type="presParOf" srcId="{F570290F-B6E4-4B0B-BD8D-6A8174053223}" destId="{1052C7C0-0C06-40CD-BC51-10C48893940C}" srcOrd="12" destOrd="0" presId="urn:microsoft.com/office/officeart/2005/8/layout/list1"/>
    <dgm:cxn modelId="{30D6CDD1-26DB-4505-9F7A-5492B594B6D9}" type="presParOf" srcId="{1052C7C0-0C06-40CD-BC51-10C48893940C}" destId="{A1A60BED-DAB6-416D-B425-D756149378C7}" srcOrd="0" destOrd="0" presId="urn:microsoft.com/office/officeart/2005/8/layout/list1"/>
    <dgm:cxn modelId="{EBFA4B9E-542E-4378-AE1A-F70E0CFFA802}" type="presParOf" srcId="{1052C7C0-0C06-40CD-BC51-10C48893940C}" destId="{5C5E72BD-87D4-44FE-86EE-F31DEED96D6E}" srcOrd="1" destOrd="0" presId="urn:microsoft.com/office/officeart/2005/8/layout/list1"/>
    <dgm:cxn modelId="{CABAA3B0-746D-494D-BAAF-744B6840ECFD}" type="presParOf" srcId="{F570290F-B6E4-4B0B-BD8D-6A8174053223}" destId="{C8F680EE-1C36-43F7-AC54-E8FC26B8328C}" srcOrd="13" destOrd="0" presId="urn:microsoft.com/office/officeart/2005/8/layout/list1"/>
    <dgm:cxn modelId="{3029BF55-2AA0-4C49-AB9A-F41E572CB0E2}" type="presParOf" srcId="{F570290F-B6E4-4B0B-BD8D-6A8174053223}" destId="{B00BAFEE-F95E-4505-9A01-22FE2A1CAE8B}"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5F6003-06AE-41AD-81BD-0519FB5D5D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D0275074-23F4-4377-811E-BF37DB675128}">
      <dgm:prSet phldrT="[Testo]" custT="1"/>
      <dgm:spPr>
        <a:solidFill>
          <a:schemeClr val="bg2">
            <a:lumMod val="50000"/>
          </a:schemeClr>
        </a:solidFill>
      </dgm:spPr>
      <dgm:t>
        <a:bodyPr/>
        <a:lstStyle/>
        <a:p>
          <a:r>
            <a:rPr lang="it-IT" sz="3600">
              <a:latin typeface="Century Gothic" panose="020B0502020202020204" pitchFamily="34" charset="0"/>
            </a:rPr>
            <a:t>PERCHE’</a:t>
          </a:r>
        </a:p>
      </dgm:t>
    </dgm:pt>
    <dgm:pt modelId="{8EB04E45-5549-41EB-B2C6-3B82D320C097}" type="parTrans" cxnId="{B852B062-8F6F-4525-B831-F8F48BE2EA3B}">
      <dgm:prSet/>
      <dgm:spPr/>
      <dgm:t>
        <a:bodyPr/>
        <a:lstStyle/>
        <a:p>
          <a:endParaRPr lang="it-IT">
            <a:latin typeface="Century Gothic" panose="020B0502020202020204" pitchFamily="34" charset="0"/>
          </a:endParaRPr>
        </a:p>
      </dgm:t>
    </dgm:pt>
    <dgm:pt modelId="{F2D8D4C9-A290-4A24-8E43-53A01BAAC031}" type="sibTrans" cxnId="{B852B062-8F6F-4525-B831-F8F48BE2EA3B}">
      <dgm:prSet/>
      <dgm:spPr/>
      <dgm:t>
        <a:bodyPr/>
        <a:lstStyle/>
        <a:p>
          <a:endParaRPr lang="it-IT">
            <a:latin typeface="Century Gothic" panose="020B0502020202020204" pitchFamily="34" charset="0"/>
          </a:endParaRPr>
        </a:p>
      </dgm:t>
    </dgm:pt>
    <dgm:pt modelId="{EF915DC2-A209-4C97-8BDC-02927E05824F}">
      <dgm:prSet phldrT="[Testo]" custT="1"/>
      <dgm:spPr/>
      <dgm:t>
        <a:bodyPr/>
        <a:lstStyle/>
        <a:p>
          <a:r>
            <a:rPr lang="it-IT" sz="3000">
              <a:latin typeface="Century Gothic" panose="020B0502020202020204" pitchFamily="34" charset="0"/>
            </a:rPr>
            <a:t>Mettere a sistema le </a:t>
          </a:r>
          <a:r>
            <a:rPr lang="it-IT" sz="3000" b="1">
              <a:latin typeface="Century Gothic" panose="020B0502020202020204" pitchFamily="34" charset="0"/>
            </a:rPr>
            <a:t>relazioni Regione-Territori </a:t>
          </a:r>
          <a:r>
            <a:rPr lang="it-IT" sz="3000">
              <a:latin typeface="Century Gothic" panose="020B0502020202020204" pitchFamily="34" charset="0"/>
            </a:rPr>
            <a:t>(</a:t>
          </a:r>
          <a:r>
            <a:rPr lang="it-IT" sz="3000" b="1">
              <a:latin typeface="Century Gothic" panose="020B0502020202020204" pitchFamily="34" charset="0"/>
            </a:rPr>
            <a:t>Città</a:t>
          </a:r>
          <a:r>
            <a:rPr lang="it-IT" sz="3000">
              <a:latin typeface="Century Gothic" panose="020B0502020202020204" pitchFamily="34" charset="0"/>
            </a:rPr>
            <a:t> o </a:t>
          </a:r>
          <a:r>
            <a:rPr lang="it-IT" sz="3000" b="1">
              <a:latin typeface="Century Gothic" panose="020B0502020202020204" pitchFamily="34" charset="0"/>
            </a:rPr>
            <a:t>Unioni urbane</a:t>
          </a:r>
          <a:r>
            <a:rPr lang="it-IT" sz="3000">
              <a:latin typeface="Century Gothic" panose="020B0502020202020204" pitchFamily="34" charset="0"/>
            </a:rPr>
            <a:t>) condividendo a livello istituzionale scelte per lo sviluppo al 2030</a:t>
          </a:r>
        </a:p>
      </dgm:t>
    </dgm:pt>
    <dgm:pt modelId="{4B729EB0-BFBB-491C-9E97-07D0D049E38F}" type="parTrans" cxnId="{BF1DA312-FF29-44AA-8F7B-ABE74FBE98D6}">
      <dgm:prSet/>
      <dgm:spPr/>
      <dgm:t>
        <a:bodyPr/>
        <a:lstStyle/>
        <a:p>
          <a:endParaRPr lang="it-IT">
            <a:latin typeface="Century Gothic" panose="020B0502020202020204" pitchFamily="34" charset="0"/>
          </a:endParaRPr>
        </a:p>
      </dgm:t>
    </dgm:pt>
    <dgm:pt modelId="{34E4FC33-539D-4067-9971-27D3FCECFC44}" type="sibTrans" cxnId="{BF1DA312-FF29-44AA-8F7B-ABE74FBE98D6}">
      <dgm:prSet/>
      <dgm:spPr/>
      <dgm:t>
        <a:bodyPr/>
        <a:lstStyle/>
        <a:p>
          <a:endParaRPr lang="it-IT">
            <a:latin typeface="Century Gothic" panose="020B0502020202020204" pitchFamily="34" charset="0"/>
          </a:endParaRPr>
        </a:p>
      </dgm:t>
    </dgm:pt>
    <dgm:pt modelId="{1644DBA6-F5B5-4974-AFF7-11BACCC09779}">
      <dgm:prSet phldrT="[Testo]" custT="1"/>
      <dgm:spPr>
        <a:solidFill>
          <a:schemeClr val="bg2">
            <a:lumMod val="75000"/>
          </a:schemeClr>
        </a:solidFill>
      </dgm:spPr>
      <dgm:t>
        <a:bodyPr/>
        <a:lstStyle/>
        <a:p>
          <a:r>
            <a:rPr lang="it-IT" sz="3600">
              <a:latin typeface="Century Gothic" panose="020B0502020202020204" pitchFamily="34" charset="0"/>
            </a:rPr>
            <a:t>COME</a:t>
          </a:r>
        </a:p>
      </dgm:t>
    </dgm:pt>
    <dgm:pt modelId="{4A3FFEBD-E1AD-4E57-8D06-73434AA4E6DB}" type="parTrans" cxnId="{E6AE5EC6-4EC3-406E-A671-8D231E6F9E8F}">
      <dgm:prSet/>
      <dgm:spPr/>
      <dgm:t>
        <a:bodyPr/>
        <a:lstStyle/>
        <a:p>
          <a:endParaRPr lang="it-IT">
            <a:latin typeface="Century Gothic" panose="020B0502020202020204" pitchFamily="34" charset="0"/>
          </a:endParaRPr>
        </a:p>
      </dgm:t>
    </dgm:pt>
    <dgm:pt modelId="{1CA3396C-85BD-474D-92A9-A2EB0544F153}" type="sibTrans" cxnId="{E6AE5EC6-4EC3-406E-A671-8D231E6F9E8F}">
      <dgm:prSet/>
      <dgm:spPr/>
      <dgm:t>
        <a:bodyPr/>
        <a:lstStyle/>
        <a:p>
          <a:endParaRPr lang="it-IT">
            <a:latin typeface="Century Gothic" panose="020B0502020202020204" pitchFamily="34" charset="0"/>
          </a:endParaRPr>
        </a:p>
      </dgm:t>
    </dgm:pt>
    <dgm:pt modelId="{5E315267-A657-4E4E-A169-E7344CAF561C}">
      <dgm:prSet phldrT="[Testo]" custT="1"/>
      <dgm:spPr/>
      <dgm:t>
        <a:bodyPr/>
        <a:lstStyle/>
        <a:p>
          <a:r>
            <a:rPr lang="it-IT" sz="3000" b="1" dirty="0">
              <a:latin typeface="Century Gothic" panose="020B0502020202020204" pitchFamily="34" charset="0"/>
            </a:rPr>
            <a:t>Strumenti di governance multilivello </a:t>
          </a:r>
          <a:r>
            <a:rPr lang="it-IT" sz="3000" dirty="0">
              <a:latin typeface="Century Gothic" panose="020B0502020202020204" pitchFamily="34" charset="0"/>
            </a:rPr>
            <a:t>per il raggiungimento di obiettivi comuni attraverso la condivisione di risorse e impegni, usando i fondi europei come volano </a:t>
          </a:r>
        </a:p>
      </dgm:t>
    </dgm:pt>
    <dgm:pt modelId="{A2C00007-062E-4F53-A9EE-8FBB8B19084E}" type="parTrans" cxnId="{02540BD4-C102-4632-B934-CEE3FA0E0FA6}">
      <dgm:prSet/>
      <dgm:spPr/>
      <dgm:t>
        <a:bodyPr/>
        <a:lstStyle/>
        <a:p>
          <a:endParaRPr lang="it-IT">
            <a:latin typeface="Century Gothic" panose="020B0502020202020204" pitchFamily="34" charset="0"/>
          </a:endParaRPr>
        </a:p>
      </dgm:t>
    </dgm:pt>
    <dgm:pt modelId="{4BA0F644-4A12-487A-96D1-E14BAF689D58}" type="sibTrans" cxnId="{02540BD4-C102-4632-B934-CEE3FA0E0FA6}">
      <dgm:prSet/>
      <dgm:spPr/>
      <dgm:t>
        <a:bodyPr/>
        <a:lstStyle/>
        <a:p>
          <a:endParaRPr lang="it-IT">
            <a:latin typeface="Century Gothic" panose="020B0502020202020204" pitchFamily="34" charset="0"/>
          </a:endParaRPr>
        </a:p>
      </dgm:t>
    </dgm:pt>
    <dgm:pt modelId="{2D5E1626-75E7-4FCD-8A70-7AD0A195C3F3}">
      <dgm:prSet custT="1"/>
      <dgm:spPr/>
      <dgm:t>
        <a:bodyPr/>
        <a:lstStyle/>
        <a:p>
          <a:r>
            <a:rPr lang="it-IT" sz="3000">
              <a:latin typeface="Century Gothic" panose="020B0502020202020204" pitchFamily="34" charset="0"/>
            </a:rPr>
            <a:t>Mobilitare le città per il raggiungimento degli obiettivi del </a:t>
          </a:r>
          <a:r>
            <a:rPr lang="it-IT" sz="3000" b="1">
              <a:latin typeface="Century Gothic" panose="020B0502020202020204" pitchFamily="34" charset="0"/>
            </a:rPr>
            <a:t>Patto per il Lavoro e per il Clima </a:t>
          </a:r>
          <a:r>
            <a:rPr lang="it-IT" sz="3000">
              <a:latin typeface="Century Gothic" panose="020B0502020202020204" pitchFamily="34" charset="0"/>
            </a:rPr>
            <a:t> </a:t>
          </a:r>
        </a:p>
      </dgm:t>
    </dgm:pt>
    <dgm:pt modelId="{8F0C0CF5-7E39-40F9-8AB8-24280F00E4E3}" type="parTrans" cxnId="{1080008D-5D96-4AE1-B78C-460EED087BF2}">
      <dgm:prSet/>
      <dgm:spPr/>
      <dgm:t>
        <a:bodyPr/>
        <a:lstStyle/>
        <a:p>
          <a:endParaRPr lang="it-IT">
            <a:latin typeface="Century Gothic" panose="020B0502020202020204" pitchFamily="34" charset="0"/>
          </a:endParaRPr>
        </a:p>
      </dgm:t>
    </dgm:pt>
    <dgm:pt modelId="{1AFEA4D2-2DEE-4A3E-ACF5-8BD513B61589}" type="sibTrans" cxnId="{1080008D-5D96-4AE1-B78C-460EED087BF2}">
      <dgm:prSet/>
      <dgm:spPr/>
      <dgm:t>
        <a:bodyPr/>
        <a:lstStyle/>
        <a:p>
          <a:endParaRPr lang="it-IT">
            <a:latin typeface="Century Gothic" panose="020B0502020202020204" pitchFamily="34" charset="0"/>
          </a:endParaRPr>
        </a:p>
      </dgm:t>
    </dgm:pt>
    <dgm:pt modelId="{24879268-F462-4977-A58A-2C2D74722458}">
      <dgm:prSet custT="1"/>
      <dgm:spPr>
        <a:solidFill>
          <a:schemeClr val="bg2">
            <a:lumMod val="50000"/>
          </a:schemeClr>
        </a:solidFill>
      </dgm:spPr>
      <dgm:t>
        <a:bodyPr/>
        <a:lstStyle/>
        <a:p>
          <a:r>
            <a:rPr lang="it-IT" sz="3600">
              <a:latin typeface="Century Gothic" panose="020B0502020202020204" pitchFamily="34" charset="0"/>
            </a:rPr>
            <a:t>DOVE</a:t>
          </a:r>
        </a:p>
      </dgm:t>
    </dgm:pt>
    <dgm:pt modelId="{867BBC8E-32D3-40C6-964C-F45E5DC66A2A}" type="parTrans" cxnId="{44B269BD-3BF1-4EBD-834E-0AFEC1BB37A3}">
      <dgm:prSet/>
      <dgm:spPr/>
      <dgm:t>
        <a:bodyPr/>
        <a:lstStyle/>
        <a:p>
          <a:endParaRPr lang="it-IT"/>
        </a:p>
      </dgm:t>
    </dgm:pt>
    <dgm:pt modelId="{51D8BC41-584C-42F2-90EE-438F9FC33727}" type="sibTrans" cxnId="{44B269BD-3BF1-4EBD-834E-0AFEC1BB37A3}">
      <dgm:prSet/>
      <dgm:spPr/>
      <dgm:t>
        <a:bodyPr/>
        <a:lstStyle/>
        <a:p>
          <a:endParaRPr lang="it-IT"/>
        </a:p>
      </dgm:t>
    </dgm:pt>
    <dgm:pt modelId="{F24D1F02-A77F-4A15-8F87-72487056E8F8}">
      <dgm:prSet custT="1"/>
      <dgm:spPr/>
      <dgm:t>
        <a:bodyPr/>
        <a:lstStyle/>
        <a:p>
          <a:r>
            <a:rPr lang="it-IT" sz="3000" b="1">
              <a:latin typeface="Century Gothic" panose="020B0502020202020204" pitchFamily="34" charset="0"/>
            </a:rPr>
            <a:t>Città capoluogo </a:t>
          </a:r>
          <a:r>
            <a:rPr lang="it-IT" sz="3000">
              <a:latin typeface="Century Gothic" panose="020B0502020202020204" pitchFamily="34" charset="0"/>
            </a:rPr>
            <a:t>(10 autorità urbane della programmazione 2014-20)</a:t>
          </a:r>
        </a:p>
      </dgm:t>
    </dgm:pt>
    <dgm:pt modelId="{79F1B14F-553B-41F5-8CE3-A0CFC45A26F3}" type="parTrans" cxnId="{F86331B4-EC97-4C96-9110-C17574078427}">
      <dgm:prSet/>
      <dgm:spPr/>
      <dgm:t>
        <a:bodyPr/>
        <a:lstStyle/>
        <a:p>
          <a:endParaRPr lang="it-IT"/>
        </a:p>
      </dgm:t>
    </dgm:pt>
    <dgm:pt modelId="{02DE96B2-E3AB-4756-87D0-30A107166FE6}" type="sibTrans" cxnId="{F86331B4-EC97-4C96-9110-C17574078427}">
      <dgm:prSet/>
      <dgm:spPr/>
      <dgm:t>
        <a:bodyPr/>
        <a:lstStyle/>
        <a:p>
          <a:endParaRPr lang="it-IT"/>
        </a:p>
      </dgm:t>
    </dgm:pt>
    <dgm:pt modelId="{06DE5449-EA38-4D35-B089-FE84627124F4}">
      <dgm:prSet custT="1"/>
      <dgm:spPr/>
      <dgm:t>
        <a:bodyPr/>
        <a:lstStyle/>
        <a:p>
          <a:r>
            <a:rPr lang="it-IT" sz="3000" b="1">
              <a:latin typeface="Century Gothic" panose="020B0502020202020204" pitchFamily="34" charset="0"/>
            </a:rPr>
            <a:t>Unioni di Comuni mature (avanzate) </a:t>
          </a:r>
          <a:r>
            <a:rPr lang="it-IT" sz="3000">
              <a:latin typeface="Century Gothic" panose="020B0502020202020204" pitchFamily="34" charset="0"/>
            </a:rPr>
            <a:t>che rispettano determinati requisiti (ad es. popolazione, funzioni associate e consolidata capacità istituzionale)</a:t>
          </a:r>
        </a:p>
      </dgm:t>
    </dgm:pt>
    <dgm:pt modelId="{F9F69128-2C7F-4293-845D-36BD1FB77BCF}" type="parTrans" cxnId="{1943A9BF-6717-4958-B8A3-BB50E5365646}">
      <dgm:prSet/>
      <dgm:spPr/>
      <dgm:t>
        <a:bodyPr/>
        <a:lstStyle/>
        <a:p>
          <a:endParaRPr lang="it-IT"/>
        </a:p>
      </dgm:t>
    </dgm:pt>
    <dgm:pt modelId="{D9FD39B4-56E5-45E9-B7A3-957827F4B464}" type="sibTrans" cxnId="{1943A9BF-6717-4958-B8A3-BB50E5365646}">
      <dgm:prSet/>
      <dgm:spPr/>
      <dgm:t>
        <a:bodyPr/>
        <a:lstStyle/>
        <a:p>
          <a:endParaRPr lang="it-IT"/>
        </a:p>
      </dgm:t>
    </dgm:pt>
    <dgm:pt modelId="{42CE0B02-70AD-4203-B96A-AC404C267BD1}">
      <dgm:prSet phldrT="[Testo]" custT="1"/>
      <dgm:spPr/>
      <dgm:t>
        <a:bodyPr/>
        <a:lstStyle/>
        <a:p>
          <a:r>
            <a:rPr lang="it-IT" sz="3000" b="1">
              <a:latin typeface="Century Gothic" panose="020B0502020202020204" pitchFamily="34" charset="0"/>
            </a:rPr>
            <a:t>Strategie territoriali integrate multi-obiettivo </a:t>
          </a:r>
          <a:r>
            <a:rPr lang="it-IT" sz="3000">
              <a:latin typeface="Century Gothic" panose="020B0502020202020204" pitchFamily="34" charset="0"/>
            </a:rPr>
            <a:t>(innovazione, ambiente, energia/clima, rigenerazione, casa, inclusione sociale, turismo/cultura) e </a:t>
          </a:r>
          <a:r>
            <a:rPr lang="it-IT" sz="3000" b="1">
              <a:latin typeface="Century Gothic" panose="020B0502020202020204" pitchFamily="34" charset="0"/>
            </a:rPr>
            <a:t>multi-fondo</a:t>
          </a:r>
          <a:r>
            <a:rPr lang="it-IT" sz="3000">
              <a:latin typeface="Century Gothic" panose="020B0502020202020204" pitchFamily="34" charset="0"/>
            </a:rPr>
            <a:t> (FESR, FSE + FSC e altro)</a:t>
          </a:r>
        </a:p>
      </dgm:t>
    </dgm:pt>
    <dgm:pt modelId="{094DA504-FE75-4858-9A63-495F6418D0C6}" type="parTrans" cxnId="{158C0EF7-4F4D-4EA4-BAF9-C9272A81F522}">
      <dgm:prSet/>
      <dgm:spPr/>
      <dgm:t>
        <a:bodyPr/>
        <a:lstStyle/>
        <a:p>
          <a:endParaRPr lang="it-IT"/>
        </a:p>
      </dgm:t>
    </dgm:pt>
    <dgm:pt modelId="{D8E7D0F3-924E-4A7D-AA11-624DD91E6D7D}" type="sibTrans" cxnId="{158C0EF7-4F4D-4EA4-BAF9-C9272A81F522}">
      <dgm:prSet/>
      <dgm:spPr/>
      <dgm:t>
        <a:bodyPr/>
        <a:lstStyle/>
        <a:p>
          <a:endParaRPr lang="it-IT"/>
        </a:p>
      </dgm:t>
    </dgm:pt>
    <dgm:pt modelId="{38D8C030-1241-494D-B07E-AD0865263073}">
      <dgm:prSet custT="1"/>
      <dgm:spPr>
        <a:solidFill>
          <a:schemeClr val="bg2">
            <a:lumMod val="75000"/>
          </a:schemeClr>
        </a:solidFill>
      </dgm:spPr>
      <dgm:t>
        <a:bodyPr/>
        <a:lstStyle/>
        <a:p>
          <a:r>
            <a:rPr lang="it-IT" sz="3600">
              <a:latin typeface="Century Gothic" panose="020B0502020202020204" pitchFamily="34" charset="0"/>
            </a:rPr>
            <a:t>CRITERI PER L’INDIVIDUAZIONE DELLE AREE URBANE ELEGGIBILI</a:t>
          </a:r>
        </a:p>
      </dgm:t>
    </dgm:pt>
    <dgm:pt modelId="{A672CF33-A625-4DA1-B823-B033B59843DB}" type="parTrans" cxnId="{52441905-66FC-4982-B50B-60B9C29A89A0}">
      <dgm:prSet/>
      <dgm:spPr/>
      <dgm:t>
        <a:bodyPr/>
        <a:lstStyle/>
        <a:p>
          <a:endParaRPr lang="it-IT"/>
        </a:p>
      </dgm:t>
    </dgm:pt>
    <dgm:pt modelId="{2FE25874-430A-4D39-94CD-3E7229FF5442}" type="sibTrans" cxnId="{52441905-66FC-4982-B50B-60B9C29A89A0}">
      <dgm:prSet/>
      <dgm:spPr/>
      <dgm:t>
        <a:bodyPr/>
        <a:lstStyle/>
        <a:p>
          <a:endParaRPr lang="it-IT"/>
        </a:p>
      </dgm:t>
    </dgm:pt>
    <dgm:pt modelId="{7661BEC9-6FF1-4275-889B-2664CB7E4EA7}">
      <dgm:prSet custT="1"/>
      <dgm:spPr/>
      <dgm:t>
        <a:bodyPr/>
        <a:lstStyle/>
        <a:p>
          <a:r>
            <a:rPr lang="it-IT" sz="3000">
              <a:latin typeface="Century Gothic" panose="020B0502020202020204" pitchFamily="34" charset="0"/>
            </a:rPr>
            <a:t>Soglia dimensionale: Comuni o Unioni con </a:t>
          </a:r>
          <a:r>
            <a:rPr lang="it-IT" sz="3000" b="1">
              <a:latin typeface="Century Gothic" panose="020B0502020202020204" pitchFamily="34" charset="0"/>
            </a:rPr>
            <a:t>almeno 50 mila abitanti</a:t>
          </a:r>
        </a:p>
      </dgm:t>
    </dgm:pt>
    <dgm:pt modelId="{8BAC7E26-03F8-4242-BA8C-C6906D13EDF9}" type="parTrans" cxnId="{8E359318-60C1-48AC-A198-59576F839D17}">
      <dgm:prSet/>
      <dgm:spPr/>
      <dgm:t>
        <a:bodyPr/>
        <a:lstStyle/>
        <a:p>
          <a:endParaRPr lang="it-IT"/>
        </a:p>
      </dgm:t>
    </dgm:pt>
    <dgm:pt modelId="{07F6F488-0153-43D4-ADDE-A974E6054F4F}" type="sibTrans" cxnId="{8E359318-60C1-48AC-A198-59576F839D17}">
      <dgm:prSet/>
      <dgm:spPr/>
      <dgm:t>
        <a:bodyPr/>
        <a:lstStyle/>
        <a:p>
          <a:endParaRPr lang="it-IT"/>
        </a:p>
      </dgm:t>
    </dgm:pt>
    <dgm:pt modelId="{6E9C6862-CF87-45B2-A07A-57F43692A450}">
      <dgm:prSet custT="1"/>
      <dgm:spPr/>
      <dgm:t>
        <a:bodyPr/>
        <a:lstStyle/>
        <a:p>
          <a:r>
            <a:rPr lang="it-IT" sz="3000">
              <a:latin typeface="Century Gothic" panose="020B0502020202020204" pitchFamily="34" charset="0"/>
            </a:rPr>
            <a:t>Esperienza di </a:t>
          </a:r>
          <a:r>
            <a:rPr lang="it-IT" sz="3000" b="1">
              <a:latin typeface="Century Gothic" panose="020B0502020202020204" pitchFamily="34" charset="0"/>
            </a:rPr>
            <a:t>gestione fondi strutturali europei</a:t>
          </a:r>
        </a:p>
      </dgm:t>
    </dgm:pt>
    <dgm:pt modelId="{99D4EAB9-1EA7-44E9-A3F1-D92FE1F29027}" type="parTrans" cxnId="{C9D9033F-78F3-4B46-BBF7-F0FB718C0C57}">
      <dgm:prSet/>
      <dgm:spPr/>
      <dgm:t>
        <a:bodyPr/>
        <a:lstStyle/>
        <a:p>
          <a:endParaRPr lang="it-IT"/>
        </a:p>
      </dgm:t>
    </dgm:pt>
    <dgm:pt modelId="{19D02E93-B189-45EC-9EDD-4AD1CB97A981}" type="sibTrans" cxnId="{C9D9033F-78F3-4B46-BBF7-F0FB718C0C57}">
      <dgm:prSet/>
      <dgm:spPr/>
      <dgm:t>
        <a:bodyPr/>
        <a:lstStyle/>
        <a:p>
          <a:endParaRPr lang="it-IT"/>
        </a:p>
      </dgm:t>
    </dgm:pt>
    <dgm:pt modelId="{3BB59D2E-040C-4EF7-A7F1-387973125041}">
      <dgm:prSet custT="1"/>
      <dgm:spPr/>
      <dgm:t>
        <a:bodyPr/>
        <a:lstStyle/>
        <a:p>
          <a:r>
            <a:rPr lang="it-IT" sz="3000" b="1">
              <a:latin typeface="Century Gothic" panose="020B0502020202020204" pitchFamily="34" charset="0"/>
            </a:rPr>
            <a:t>Esperienza</a:t>
          </a:r>
          <a:r>
            <a:rPr lang="it-IT" sz="3000">
              <a:latin typeface="Century Gothic" panose="020B0502020202020204" pitchFamily="34" charset="0"/>
            </a:rPr>
            <a:t> nella promozione ed elaborazione di </a:t>
          </a:r>
          <a:r>
            <a:rPr lang="it-IT" sz="3000" b="1">
              <a:latin typeface="Century Gothic" panose="020B0502020202020204" pitchFamily="34" charset="0"/>
            </a:rPr>
            <a:t>strategie territoriali </a:t>
          </a:r>
          <a:r>
            <a:rPr lang="it-IT" sz="3000">
              <a:latin typeface="Century Gothic" panose="020B0502020202020204" pitchFamily="34" charset="0"/>
            </a:rPr>
            <a:t>con un’ottica di medio lungo periodo</a:t>
          </a:r>
        </a:p>
      </dgm:t>
    </dgm:pt>
    <dgm:pt modelId="{F466E615-9A48-44AB-835B-9FBBD331E8E3}" type="parTrans" cxnId="{32003F18-A311-4B90-B0B8-6F227C8261C4}">
      <dgm:prSet/>
      <dgm:spPr/>
      <dgm:t>
        <a:bodyPr/>
        <a:lstStyle/>
        <a:p>
          <a:endParaRPr lang="it-IT"/>
        </a:p>
      </dgm:t>
    </dgm:pt>
    <dgm:pt modelId="{0FFC4335-C822-4742-B6CA-C11DDFFEA094}" type="sibTrans" cxnId="{32003F18-A311-4B90-B0B8-6F227C8261C4}">
      <dgm:prSet/>
      <dgm:spPr/>
      <dgm:t>
        <a:bodyPr/>
        <a:lstStyle/>
        <a:p>
          <a:endParaRPr lang="it-IT"/>
        </a:p>
      </dgm:t>
    </dgm:pt>
    <dgm:pt modelId="{C5312022-8814-4865-9597-B97ADFE2AC82}">
      <dgm:prSet custT="1"/>
      <dgm:spPr/>
      <dgm:t>
        <a:bodyPr/>
        <a:lstStyle/>
        <a:p>
          <a:r>
            <a:rPr lang="it-IT" sz="3000">
              <a:latin typeface="Century Gothic" panose="020B0502020202020204" pitchFamily="34" charset="0"/>
            </a:rPr>
            <a:t>Pianificazione urbanistica e ICT;</a:t>
          </a:r>
        </a:p>
      </dgm:t>
    </dgm:pt>
    <dgm:pt modelId="{886CE9C7-C8D2-4B27-9633-669C23F2E862}" type="parTrans" cxnId="{A03883D3-AAB2-456B-919C-5DF4833B08C5}">
      <dgm:prSet/>
      <dgm:spPr/>
      <dgm:t>
        <a:bodyPr/>
        <a:lstStyle/>
        <a:p>
          <a:endParaRPr lang="it-IT"/>
        </a:p>
      </dgm:t>
    </dgm:pt>
    <dgm:pt modelId="{52470597-1970-4FFB-BD86-BB191982D55B}" type="sibTrans" cxnId="{A03883D3-AAB2-456B-919C-5DF4833B08C5}">
      <dgm:prSet/>
      <dgm:spPr/>
      <dgm:t>
        <a:bodyPr/>
        <a:lstStyle/>
        <a:p>
          <a:endParaRPr lang="it-IT"/>
        </a:p>
      </dgm:t>
    </dgm:pt>
    <dgm:pt modelId="{89C1233E-8D38-4EBC-8A9E-5290A4BB1D37}">
      <dgm:prSet custT="1"/>
      <dgm:spPr/>
      <dgm:t>
        <a:bodyPr/>
        <a:lstStyle/>
        <a:p>
          <a:r>
            <a:rPr lang="it-IT" sz="3000">
              <a:latin typeface="Century Gothic" panose="020B0502020202020204" pitchFamily="34" charset="0"/>
            </a:rPr>
            <a:t>Almeno 2 tra le seguenti funzioni: Servizi finanziari, SUE/SUAP/Sismica, Lavori pubblici/Ambiente/Energia</a:t>
          </a:r>
        </a:p>
      </dgm:t>
    </dgm:pt>
    <dgm:pt modelId="{9ED2F1B6-67DB-440E-AD45-00728CE50F9C}" type="parTrans" cxnId="{29E98FD8-9D04-4B94-9350-88500F1B3E82}">
      <dgm:prSet/>
      <dgm:spPr/>
      <dgm:t>
        <a:bodyPr/>
        <a:lstStyle/>
        <a:p>
          <a:endParaRPr lang="it-IT"/>
        </a:p>
      </dgm:t>
    </dgm:pt>
    <dgm:pt modelId="{C6643E1A-0ADA-49C7-973C-4D7F296DC238}" type="sibTrans" cxnId="{29E98FD8-9D04-4B94-9350-88500F1B3E82}">
      <dgm:prSet/>
      <dgm:spPr/>
      <dgm:t>
        <a:bodyPr/>
        <a:lstStyle/>
        <a:p>
          <a:endParaRPr lang="it-IT"/>
        </a:p>
      </dgm:t>
    </dgm:pt>
    <dgm:pt modelId="{42A55143-342A-42B1-BAAF-EF807C36ACF6}">
      <dgm:prSet custT="1"/>
      <dgm:spPr/>
      <dgm:t>
        <a:bodyPr/>
        <a:lstStyle/>
        <a:p>
          <a:r>
            <a:rPr lang="it-IT" sz="3000">
              <a:latin typeface="Century Gothic" panose="020B0502020202020204" pitchFamily="34" charset="0"/>
            </a:rPr>
            <a:t>Per le Unioni: essere classificate come mature (avanzate) dal Piano di riordino territoriale (PRT) e </a:t>
          </a:r>
          <a:r>
            <a:rPr lang="it-IT" sz="3000" b="1">
              <a:latin typeface="Century Gothic" panose="020B0502020202020204" pitchFamily="34" charset="0"/>
            </a:rPr>
            <a:t>gestione associata</a:t>
          </a:r>
          <a:r>
            <a:rPr lang="it-IT" sz="3000">
              <a:latin typeface="Century Gothic" panose="020B0502020202020204" pitchFamily="34" charset="0"/>
            </a:rPr>
            <a:t> delle </a:t>
          </a:r>
          <a:r>
            <a:rPr lang="it-IT" sz="3000" b="1">
              <a:latin typeface="Century Gothic" panose="020B0502020202020204" pitchFamily="34" charset="0"/>
            </a:rPr>
            <a:t>funzioni</a:t>
          </a:r>
          <a:r>
            <a:rPr lang="it-IT" sz="3000">
              <a:latin typeface="Century Gothic" panose="020B0502020202020204" pitchFamily="34" charset="0"/>
            </a:rPr>
            <a:t> connesse alle agende trasformative urbane:</a:t>
          </a:r>
        </a:p>
      </dgm:t>
    </dgm:pt>
    <dgm:pt modelId="{B5ED374B-0E07-498C-BDE9-F56CDC2F9DAB}" type="parTrans" cxnId="{D1D23F14-A7D1-4951-B20A-21D9C781F5E5}">
      <dgm:prSet/>
      <dgm:spPr/>
      <dgm:t>
        <a:bodyPr/>
        <a:lstStyle/>
        <a:p>
          <a:endParaRPr lang="it-IT"/>
        </a:p>
      </dgm:t>
    </dgm:pt>
    <dgm:pt modelId="{B3413A69-59DB-4A62-9788-8978812D6483}" type="sibTrans" cxnId="{D1D23F14-A7D1-4951-B20A-21D9C781F5E5}">
      <dgm:prSet/>
      <dgm:spPr/>
      <dgm:t>
        <a:bodyPr/>
        <a:lstStyle/>
        <a:p>
          <a:endParaRPr lang="it-IT"/>
        </a:p>
      </dgm:t>
    </dgm:pt>
    <dgm:pt modelId="{64EB8AB2-7831-4D6C-89C2-F9FD3556EA64}" type="pres">
      <dgm:prSet presAssocID="{155F6003-06AE-41AD-81BD-0519FB5D5D89}" presName="linear" presStyleCnt="0">
        <dgm:presLayoutVars>
          <dgm:animLvl val="lvl"/>
          <dgm:resizeHandles val="exact"/>
        </dgm:presLayoutVars>
      </dgm:prSet>
      <dgm:spPr/>
    </dgm:pt>
    <dgm:pt modelId="{DDDCA3D8-CD46-4EC1-B47B-EA31CCA89AD9}" type="pres">
      <dgm:prSet presAssocID="{D0275074-23F4-4377-811E-BF37DB675128}" presName="parentText" presStyleLbl="node1" presStyleIdx="0" presStyleCnt="4" custScaleY="84447">
        <dgm:presLayoutVars>
          <dgm:chMax val="0"/>
          <dgm:bulletEnabled val="1"/>
        </dgm:presLayoutVars>
      </dgm:prSet>
      <dgm:spPr/>
    </dgm:pt>
    <dgm:pt modelId="{C243D23B-8C8D-4A15-A7ED-2CF3EE881723}" type="pres">
      <dgm:prSet presAssocID="{D0275074-23F4-4377-811E-BF37DB675128}" presName="childText" presStyleLbl="revTx" presStyleIdx="0" presStyleCnt="4">
        <dgm:presLayoutVars>
          <dgm:bulletEnabled val="1"/>
        </dgm:presLayoutVars>
      </dgm:prSet>
      <dgm:spPr/>
    </dgm:pt>
    <dgm:pt modelId="{0B956119-1DF5-457D-8492-71FEB6CE4A44}" type="pres">
      <dgm:prSet presAssocID="{1644DBA6-F5B5-4974-AFF7-11BACCC09779}" presName="parentText" presStyleLbl="node1" presStyleIdx="1" presStyleCnt="4" custScaleY="91456">
        <dgm:presLayoutVars>
          <dgm:chMax val="0"/>
          <dgm:bulletEnabled val="1"/>
        </dgm:presLayoutVars>
      </dgm:prSet>
      <dgm:spPr/>
    </dgm:pt>
    <dgm:pt modelId="{1183944A-3622-4B22-94BB-7110DF35AD3E}" type="pres">
      <dgm:prSet presAssocID="{1644DBA6-F5B5-4974-AFF7-11BACCC09779}" presName="childText" presStyleLbl="revTx" presStyleIdx="1" presStyleCnt="4">
        <dgm:presLayoutVars>
          <dgm:bulletEnabled val="1"/>
        </dgm:presLayoutVars>
      </dgm:prSet>
      <dgm:spPr/>
    </dgm:pt>
    <dgm:pt modelId="{AEC7E1F9-26D4-4837-BECE-A633F4A7A392}" type="pres">
      <dgm:prSet presAssocID="{24879268-F462-4977-A58A-2C2D74722458}" presName="parentText" presStyleLbl="node1" presStyleIdx="2" presStyleCnt="4" custScaleY="82002">
        <dgm:presLayoutVars>
          <dgm:chMax val="0"/>
          <dgm:bulletEnabled val="1"/>
        </dgm:presLayoutVars>
      </dgm:prSet>
      <dgm:spPr/>
    </dgm:pt>
    <dgm:pt modelId="{5C5A1301-D81A-4853-9DB9-48ED9F84AB08}" type="pres">
      <dgm:prSet presAssocID="{24879268-F462-4977-A58A-2C2D74722458}" presName="childText" presStyleLbl="revTx" presStyleIdx="2" presStyleCnt="4">
        <dgm:presLayoutVars>
          <dgm:bulletEnabled val="1"/>
        </dgm:presLayoutVars>
      </dgm:prSet>
      <dgm:spPr/>
    </dgm:pt>
    <dgm:pt modelId="{E15A0DB0-F1A7-47F0-8A86-2887D9F83146}" type="pres">
      <dgm:prSet presAssocID="{38D8C030-1241-494D-B07E-AD0865263073}" presName="parentText" presStyleLbl="node1" presStyleIdx="3" presStyleCnt="4" custScaleY="90881">
        <dgm:presLayoutVars>
          <dgm:chMax val="0"/>
          <dgm:bulletEnabled val="1"/>
        </dgm:presLayoutVars>
      </dgm:prSet>
      <dgm:spPr/>
    </dgm:pt>
    <dgm:pt modelId="{EA4B76E7-BEDC-4B17-8732-8512DD2F2511}" type="pres">
      <dgm:prSet presAssocID="{38D8C030-1241-494D-B07E-AD0865263073}" presName="childText" presStyleLbl="revTx" presStyleIdx="3" presStyleCnt="4" custScaleY="100586">
        <dgm:presLayoutVars>
          <dgm:bulletEnabled val="1"/>
        </dgm:presLayoutVars>
      </dgm:prSet>
      <dgm:spPr/>
    </dgm:pt>
  </dgm:ptLst>
  <dgm:cxnLst>
    <dgm:cxn modelId="{52441905-66FC-4982-B50B-60B9C29A89A0}" srcId="{155F6003-06AE-41AD-81BD-0519FB5D5D89}" destId="{38D8C030-1241-494D-B07E-AD0865263073}" srcOrd="3" destOrd="0" parTransId="{A672CF33-A625-4DA1-B823-B033B59843DB}" sibTransId="{2FE25874-430A-4D39-94CD-3E7229FF5442}"/>
    <dgm:cxn modelId="{D368CC07-34CC-4279-95FA-1FF94EE15D22}" type="presOf" srcId="{7661BEC9-6FF1-4275-889B-2664CB7E4EA7}" destId="{EA4B76E7-BEDC-4B17-8732-8512DD2F2511}" srcOrd="0" destOrd="0" presId="urn:microsoft.com/office/officeart/2005/8/layout/vList2"/>
    <dgm:cxn modelId="{BF1DA312-FF29-44AA-8F7B-ABE74FBE98D6}" srcId="{D0275074-23F4-4377-811E-BF37DB675128}" destId="{EF915DC2-A209-4C97-8BDC-02927E05824F}" srcOrd="0" destOrd="0" parTransId="{4B729EB0-BFBB-491C-9E97-07D0D049E38F}" sibTransId="{34E4FC33-539D-4067-9971-27D3FCECFC44}"/>
    <dgm:cxn modelId="{D1D23F14-A7D1-4951-B20A-21D9C781F5E5}" srcId="{38D8C030-1241-494D-B07E-AD0865263073}" destId="{42A55143-342A-42B1-BAAF-EF807C36ACF6}" srcOrd="3" destOrd="0" parTransId="{B5ED374B-0E07-498C-BDE9-F56CDC2F9DAB}" sibTransId="{B3413A69-59DB-4A62-9788-8978812D6483}"/>
    <dgm:cxn modelId="{32003F18-A311-4B90-B0B8-6F227C8261C4}" srcId="{38D8C030-1241-494D-B07E-AD0865263073}" destId="{3BB59D2E-040C-4EF7-A7F1-387973125041}" srcOrd="2" destOrd="0" parTransId="{F466E615-9A48-44AB-835B-9FBBD331E8E3}" sibTransId="{0FFC4335-C822-4742-B6CA-C11DDFFEA094}"/>
    <dgm:cxn modelId="{8E359318-60C1-48AC-A198-59576F839D17}" srcId="{38D8C030-1241-494D-B07E-AD0865263073}" destId="{7661BEC9-6FF1-4275-889B-2664CB7E4EA7}" srcOrd="0" destOrd="0" parTransId="{8BAC7E26-03F8-4242-BA8C-C6906D13EDF9}" sibTransId="{07F6F488-0153-43D4-ADDE-A974E6054F4F}"/>
    <dgm:cxn modelId="{2690D71B-ADA5-4049-AD8D-74D722320F7A}" type="presOf" srcId="{38D8C030-1241-494D-B07E-AD0865263073}" destId="{E15A0DB0-F1A7-47F0-8A86-2887D9F83146}" srcOrd="0" destOrd="0" presId="urn:microsoft.com/office/officeart/2005/8/layout/vList2"/>
    <dgm:cxn modelId="{B7C8831F-E773-4B03-9EE6-AFB452DB71E9}" type="presOf" srcId="{EF915DC2-A209-4C97-8BDC-02927E05824F}" destId="{C243D23B-8C8D-4A15-A7ED-2CF3EE881723}" srcOrd="0" destOrd="0" presId="urn:microsoft.com/office/officeart/2005/8/layout/vList2"/>
    <dgm:cxn modelId="{B30A6024-D5C6-4111-919A-DF7FC7B848A6}" type="presOf" srcId="{5E315267-A657-4E4E-A169-E7344CAF561C}" destId="{1183944A-3622-4B22-94BB-7110DF35AD3E}" srcOrd="0" destOrd="0" presId="urn:microsoft.com/office/officeart/2005/8/layout/vList2"/>
    <dgm:cxn modelId="{00D09533-BBC0-44F8-8086-2977E2324E7C}" type="presOf" srcId="{42A55143-342A-42B1-BAAF-EF807C36ACF6}" destId="{EA4B76E7-BEDC-4B17-8732-8512DD2F2511}" srcOrd="0" destOrd="3" presId="urn:microsoft.com/office/officeart/2005/8/layout/vList2"/>
    <dgm:cxn modelId="{C9D9033F-78F3-4B46-BBF7-F0FB718C0C57}" srcId="{38D8C030-1241-494D-B07E-AD0865263073}" destId="{6E9C6862-CF87-45B2-A07A-57F43692A450}" srcOrd="1" destOrd="0" parTransId="{99D4EAB9-1EA7-44E9-A3F1-D92FE1F29027}" sibTransId="{19D02E93-B189-45EC-9EDD-4AD1CB97A981}"/>
    <dgm:cxn modelId="{257C6A41-DD81-4721-984C-045D3C0EE390}" type="presOf" srcId="{2D5E1626-75E7-4FCD-8A70-7AD0A195C3F3}" destId="{C243D23B-8C8D-4A15-A7ED-2CF3EE881723}" srcOrd="0" destOrd="1" presId="urn:microsoft.com/office/officeart/2005/8/layout/vList2"/>
    <dgm:cxn modelId="{B852B062-8F6F-4525-B831-F8F48BE2EA3B}" srcId="{155F6003-06AE-41AD-81BD-0519FB5D5D89}" destId="{D0275074-23F4-4377-811E-BF37DB675128}" srcOrd="0" destOrd="0" parTransId="{8EB04E45-5549-41EB-B2C6-3B82D320C097}" sibTransId="{F2D8D4C9-A290-4A24-8E43-53A01BAAC031}"/>
    <dgm:cxn modelId="{66CF7166-6951-4A24-9956-80D427ED88A1}" type="presOf" srcId="{89C1233E-8D38-4EBC-8A9E-5290A4BB1D37}" destId="{EA4B76E7-BEDC-4B17-8732-8512DD2F2511}" srcOrd="0" destOrd="5" presId="urn:microsoft.com/office/officeart/2005/8/layout/vList2"/>
    <dgm:cxn modelId="{2C623E47-1155-4724-BABB-C710D2DFFB9D}" type="presOf" srcId="{24879268-F462-4977-A58A-2C2D74722458}" destId="{AEC7E1F9-26D4-4837-BECE-A633F4A7A392}" srcOrd="0" destOrd="0" presId="urn:microsoft.com/office/officeart/2005/8/layout/vList2"/>
    <dgm:cxn modelId="{7325A881-F44B-4373-9C6D-D7E0158B7C7D}" type="presOf" srcId="{155F6003-06AE-41AD-81BD-0519FB5D5D89}" destId="{64EB8AB2-7831-4D6C-89C2-F9FD3556EA64}" srcOrd="0" destOrd="0" presId="urn:microsoft.com/office/officeart/2005/8/layout/vList2"/>
    <dgm:cxn modelId="{1080008D-5D96-4AE1-B78C-460EED087BF2}" srcId="{D0275074-23F4-4377-811E-BF37DB675128}" destId="{2D5E1626-75E7-4FCD-8A70-7AD0A195C3F3}" srcOrd="1" destOrd="0" parTransId="{8F0C0CF5-7E39-40F9-8AB8-24280F00E4E3}" sibTransId="{1AFEA4D2-2DEE-4A3E-ACF5-8BD513B61589}"/>
    <dgm:cxn modelId="{B3E01995-904C-4B3D-B37A-37DEAC530892}" type="presOf" srcId="{3BB59D2E-040C-4EF7-A7F1-387973125041}" destId="{EA4B76E7-BEDC-4B17-8732-8512DD2F2511}" srcOrd="0" destOrd="2" presId="urn:microsoft.com/office/officeart/2005/8/layout/vList2"/>
    <dgm:cxn modelId="{3820FDA0-02B4-4908-9104-95418D28E2EA}" type="presOf" srcId="{D0275074-23F4-4377-811E-BF37DB675128}" destId="{DDDCA3D8-CD46-4EC1-B47B-EA31CCA89AD9}" srcOrd="0" destOrd="0" presId="urn:microsoft.com/office/officeart/2005/8/layout/vList2"/>
    <dgm:cxn modelId="{7BE1C0AB-6CEB-4278-9829-1825C54C9016}" type="presOf" srcId="{1644DBA6-F5B5-4974-AFF7-11BACCC09779}" destId="{0B956119-1DF5-457D-8492-71FEB6CE4A44}" srcOrd="0" destOrd="0" presId="urn:microsoft.com/office/officeart/2005/8/layout/vList2"/>
    <dgm:cxn modelId="{860C9DAE-73FB-41F4-9492-8DB835DC495B}" type="presOf" srcId="{6E9C6862-CF87-45B2-A07A-57F43692A450}" destId="{EA4B76E7-BEDC-4B17-8732-8512DD2F2511}" srcOrd="0" destOrd="1" presId="urn:microsoft.com/office/officeart/2005/8/layout/vList2"/>
    <dgm:cxn modelId="{F86331B4-EC97-4C96-9110-C17574078427}" srcId="{24879268-F462-4977-A58A-2C2D74722458}" destId="{F24D1F02-A77F-4A15-8F87-72487056E8F8}" srcOrd="0" destOrd="0" parTransId="{79F1B14F-553B-41F5-8CE3-A0CFC45A26F3}" sibTransId="{02DE96B2-E3AB-4756-87D0-30A107166FE6}"/>
    <dgm:cxn modelId="{DFD727BA-685B-4271-B7DA-C8E8EE604C91}" type="presOf" srcId="{06DE5449-EA38-4D35-B089-FE84627124F4}" destId="{5C5A1301-D81A-4853-9DB9-48ED9F84AB08}" srcOrd="0" destOrd="1" presId="urn:microsoft.com/office/officeart/2005/8/layout/vList2"/>
    <dgm:cxn modelId="{44B269BD-3BF1-4EBD-834E-0AFEC1BB37A3}" srcId="{155F6003-06AE-41AD-81BD-0519FB5D5D89}" destId="{24879268-F462-4977-A58A-2C2D74722458}" srcOrd="2" destOrd="0" parTransId="{867BBC8E-32D3-40C6-964C-F45E5DC66A2A}" sibTransId="{51D8BC41-584C-42F2-90EE-438F9FC33727}"/>
    <dgm:cxn modelId="{1943A9BF-6717-4958-B8A3-BB50E5365646}" srcId="{24879268-F462-4977-A58A-2C2D74722458}" destId="{06DE5449-EA38-4D35-B089-FE84627124F4}" srcOrd="1" destOrd="0" parTransId="{F9F69128-2C7F-4293-845D-36BD1FB77BCF}" sibTransId="{D9FD39B4-56E5-45E9-B7A3-957827F4B464}"/>
    <dgm:cxn modelId="{E6AE5EC6-4EC3-406E-A671-8D231E6F9E8F}" srcId="{155F6003-06AE-41AD-81BD-0519FB5D5D89}" destId="{1644DBA6-F5B5-4974-AFF7-11BACCC09779}" srcOrd="1" destOrd="0" parTransId="{4A3FFEBD-E1AD-4E57-8D06-73434AA4E6DB}" sibTransId="{1CA3396C-85BD-474D-92A9-A2EB0544F153}"/>
    <dgm:cxn modelId="{A03883D3-AAB2-456B-919C-5DF4833B08C5}" srcId="{42A55143-342A-42B1-BAAF-EF807C36ACF6}" destId="{C5312022-8814-4865-9597-B97ADFE2AC82}" srcOrd="0" destOrd="0" parTransId="{886CE9C7-C8D2-4B27-9633-669C23F2E862}" sibTransId="{52470597-1970-4FFB-BD86-BB191982D55B}"/>
    <dgm:cxn modelId="{02540BD4-C102-4632-B934-CEE3FA0E0FA6}" srcId="{1644DBA6-F5B5-4974-AFF7-11BACCC09779}" destId="{5E315267-A657-4E4E-A169-E7344CAF561C}" srcOrd="0" destOrd="0" parTransId="{A2C00007-062E-4F53-A9EE-8FBB8B19084E}" sibTransId="{4BA0F644-4A12-487A-96D1-E14BAF689D58}"/>
    <dgm:cxn modelId="{29E98FD8-9D04-4B94-9350-88500F1B3E82}" srcId="{42A55143-342A-42B1-BAAF-EF807C36ACF6}" destId="{89C1233E-8D38-4EBC-8A9E-5290A4BB1D37}" srcOrd="1" destOrd="0" parTransId="{9ED2F1B6-67DB-440E-AD45-00728CE50F9C}" sibTransId="{C6643E1A-0ADA-49C7-973C-4D7F296DC238}"/>
    <dgm:cxn modelId="{665D5FE0-9A8C-475E-B9A6-837D48F698A1}" type="presOf" srcId="{C5312022-8814-4865-9597-B97ADFE2AC82}" destId="{EA4B76E7-BEDC-4B17-8732-8512DD2F2511}" srcOrd="0" destOrd="4" presId="urn:microsoft.com/office/officeart/2005/8/layout/vList2"/>
    <dgm:cxn modelId="{2CADDAE7-63A4-4248-8D43-B4D0C3DCB641}" type="presOf" srcId="{42CE0B02-70AD-4203-B96A-AC404C267BD1}" destId="{1183944A-3622-4B22-94BB-7110DF35AD3E}" srcOrd="0" destOrd="1" presId="urn:microsoft.com/office/officeart/2005/8/layout/vList2"/>
    <dgm:cxn modelId="{158C0EF7-4F4D-4EA4-BAF9-C9272A81F522}" srcId="{1644DBA6-F5B5-4974-AFF7-11BACCC09779}" destId="{42CE0B02-70AD-4203-B96A-AC404C267BD1}" srcOrd="1" destOrd="0" parTransId="{094DA504-FE75-4858-9A63-495F6418D0C6}" sibTransId="{D8E7D0F3-924E-4A7D-AA11-624DD91E6D7D}"/>
    <dgm:cxn modelId="{1C0FC3FC-C1E0-4421-A2F3-92ED448E6EC0}" type="presOf" srcId="{F24D1F02-A77F-4A15-8F87-72487056E8F8}" destId="{5C5A1301-D81A-4853-9DB9-48ED9F84AB08}" srcOrd="0" destOrd="0" presId="urn:microsoft.com/office/officeart/2005/8/layout/vList2"/>
    <dgm:cxn modelId="{1EC3D621-B2C9-483E-889F-EE8C3CC1AE88}" type="presParOf" srcId="{64EB8AB2-7831-4D6C-89C2-F9FD3556EA64}" destId="{DDDCA3D8-CD46-4EC1-B47B-EA31CCA89AD9}" srcOrd="0" destOrd="0" presId="urn:microsoft.com/office/officeart/2005/8/layout/vList2"/>
    <dgm:cxn modelId="{DD94A0A7-6588-4A7D-A8B8-B68190A69DBD}" type="presParOf" srcId="{64EB8AB2-7831-4D6C-89C2-F9FD3556EA64}" destId="{C243D23B-8C8D-4A15-A7ED-2CF3EE881723}" srcOrd="1" destOrd="0" presId="urn:microsoft.com/office/officeart/2005/8/layout/vList2"/>
    <dgm:cxn modelId="{04B8A846-283F-456A-AD11-7951A56B0089}" type="presParOf" srcId="{64EB8AB2-7831-4D6C-89C2-F9FD3556EA64}" destId="{0B956119-1DF5-457D-8492-71FEB6CE4A44}" srcOrd="2" destOrd="0" presId="urn:microsoft.com/office/officeart/2005/8/layout/vList2"/>
    <dgm:cxn modelId="{C216774C-7C67-406D-B4AB-DF735AB66D7C}" type="presParOf" srcId="{64EB8AB2-7831-4D6C-89C2-F9FD3556EA64}" destId="{1183944A-3622-4B22-94BB-7110DF35AD3E}" srcOrd="3" destOrd="0" presId="urn:microsoft.com/office/officeart/2005/8/layout/vList2"/>
    <dgm:cxn modelId="{397C90F3-9ADD-4BA6-9D4C-7568DA5F0342}" type="presParOf" srcId="{64EB8AB2-7831-4D6C-89C2-F9FD3556EA64}" destId="{AEC7E1F9-26D4-4837-BECE-A633F4A7A392}" srcOrd="4" destOrd="0" presId="urn:microsoft.com/office/officeart/2005/8/layout/vList2"/>
    <dgm:cxn modelId="{504766E1-4993-4264-AFDC-9CF1E5F02A03}" type="presParOf" srcId="{64EB8AB2-7831-4D6C-89C2-F9FD3556EA64}" destId="{5C5A1301-D81A-4853-9DB9-48ED9F84AB08}" srcOrd="5" destOrd="0" presId="urn:microsoft.com/office/officeart/2005/8/layout/vList2"/>
    <dgm:cxn modelId="{D532E74E-B9DB-4440-A666-699BD6BEBCCD}" type="presParOf" srcId="{64EB8AB2-7831-4D6C-89C2-F9FD3556EA64}" destId="{E15A0DB0-F1A7-47F0-8A86-2887D9F83146}" srcOrd="6" destOrd="0" presId="urn:microsoft.com/office/officeart/2005/8/layout/vList2"/>
    <dgm:cxn modelId="{354B9FA9-385E-4D5A-82B7-AD28BE052A7D}" type="presParOf" srcId="{64EB8AB2-7831-4D6C-89C2-F9FD3556EA64}" destId="{EA4B76E7-BEDC-4B17-8732-8512DD2F2511}"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8B0D7-C41C-45AF-AEDF-6F06BE9C5B70}">
      <dsp:nvSpPr>
        <dsp:cNvPr id="0" name=""/>
        <dsp:cNvSpPr/>
      </dsp:nvSpPr>
      <dsp:spPr>
        <a:xfrm>
          <a:off x="0" y="470727"/>
          <a:ext cx="15290800" cy="705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91916-3482-478F-A5C0-B1332044DEE8}">
      <dsp:nvSpPr>
        <dsp:cNvPr id="0" name=""/>
        <dsp:cNvSpPr/>
      </dsp:nvSpPr>
      <dsp:spPr>
        <a:xfrm>
          <a:off x="764540" y="57447"/>
          <a:ext cx="10703560" cy="826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4569" tIns="0" rIns="404569" bIns="0" numCol="1" spcCol="1270" anchor="ctr" anchorCtr="0">
          <a:noAutofit/>
        </a:bodyPr>
        <a:lstStyle/>
        <a:p>
          <a:pPr marL="0" lvl="0" indent="0" algn="l" defTabSz="1244600">
            <a:lnSpc>
              <a:spcPct val="90000"/>
            </a:lnSpc>
            <a:spcBef>
              <a:spcPct val="0"/>
            </a:spcBef>
            <a:spcAft>
              <a:spcPct val="35000"/>
            </a:spcAft>
            <a:buNone/>
          </a:pPr>
          <a:r>
            <a:rPr lang="it-IT" sz="2800" b="1" kern="1200"/>
            <a:t>Trasformazione digitale</a:t>
          </a:r>
        </a:p>
      </dsp:txBody>
      <dsp:txXfrm>
        <a:off x="804889" y="97796"/>
        <a:ext cx="10622862" cy="745862"/>
      </dsp:txXfrm>
    </dsp:sp>
    <dsp:sp modelId="{D9A8A240-30EC-4966-93DF-7E03D526BF64}">
      <dsp:nvSpPr>
        <dsp:cNvPr id="0" name=""/>
        <dsp:cNvSpPr/>
      </dsp:nvSpPr>
      <dsp:spPr>
        <a:xfrm>
          <a:off x="0" y="1740808"/>
          <a:ext cx="15290800" cy="705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3B530-AC30-4526-9084-3945F2EA3717}">
      <dsp:nvSpPr>
        <dsp:cNvPr id="0" name=""/>
        <dsp:cNvSpPr/>
      </dsp:nvSpPr>
      <dsp:spPr>
        <a:xfrm>
          <a:off x="764540" y="1327527"/>
          <a:ext cx="10703560" cy="826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4569" tIns="0" rIns="404569" bIns="0" numCol="1" spcCol="1270" anchor="ctr" anchorCtr="0">
          <a:noAutofit/>
        </a:bodyPr>
        <a:lstStyle/>
        <a:p>
          <a:pPr marL="0" lvl="0" indent="0" algn="l" defTabSz="1244600">
            <a:lnSpc>
              <a:spcPct val="90000"/>
            </a:lnSpc>
            <a:spcBef>
              <a:spcPct val="0"/>
            </a:spcBef>
            <a:spcAft>
              <a:spcPct val="35000"/>
            </a:spcAft>
            <a:buNone/>
          </a:pPr>
          <a:r>
            <a:rPr lang="it-IT" sz="2800" b="1" kern="1200"/>
            <a:t>Semplificazione</a:t>
          </a:r>
        </a:p>
      </dsp:txBody>
      <dsp:txXfrm>
        <a:off x="804889" y="1367876"/>
        <a:ext cx="10622862" cy="745862"/>
      </dsp:txXfrm>
    </dsp:sp>
    <dsp:sp modelId="{B930ECD7-00E3-4B66-930C-0BC87757156F}">
      <dsp:nvSpPr>
        <dsp:cNvPr id="0" name=""/>
        <dsp:cNvSpPr/>
      </dsp:nvSpPr>
      <dsp:spPr>
        <a:xfrm>
          <a:off x="0" y="3010888"/>
          <a:ext cx="15290800" cy="705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DBA89-9908-4F74-8946-C0164AB783EC}">
      <dsp:nvSpPr>
        <dsp:cNvPr id="0" name=""/>
        <dsp:cNvSpPr/>
      </dsp:nvSpPr>
      <dsp:spPr>
        <a:xfrm>
          <a:off x="764540" y="2597608"/>
          <a:ext cx="10703560" cy="826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4569" tIns="0" rIns="404569" bIns="0" numCol="1" spcCol="1270" anchor="ctr" anchorCtr="0">
          <a:noAutofit/>
        </a:bodyPr>
        <a:lstStyle/>
        <a:p>
          <a:pPr marL="0" lvl="0" indent="0" algn="l" defTabSz="1244600">
            <a:lnSpc>
              <a:spcPct val="90000"/>
            </a:lnSpc>
            <a:spcBef>
              <a:spcPct val="0"/>
            </a:spcBef>
            <a:spcAft>
              <a:spcPct val="35000"/>
            </a:spcAft>
            <a:buNone/>
          </a:pPr>
          <a:r>
            <a:rPr lang="it-IT" sz="2800" b="1" kern="1200"/>
            <a:t>Legalità</a:t>
          </a:r>
        </a:p>
      </dsp:txBody>
      <dsp:txXfrm>
        <a:off x="804889" y="2637957"/>
        <a:ext cx="10622862" cy="745862"/>
      </dsp:txXfrm>
    </dsp:sp>
    <dsp:sp modelId="{B00BAFEE-F95E-4505-9A01-22FE2A1CAE8B}">
      <dsp:nvSpPr>
        <dsp:cNvPr id="0" name=""/>
        <dsp:cNvSpPr/>
      </dsp:nvSpPr>
      <dsp:spPr>
        <a:xfrm>
          <a:off x="0" y="4280968"/>
          <a:ext cx="15290800" cy="705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E72BD-87D4-44FE-86EE-F31DEED96D6E}">
      <dsp:nvSpPr>
        <dsp:cNvPr id="0" name=""/>
        <dsp:cNvSpPr/>
      </dsp:nvSpPr>
      <dsp:spPr>
        <a:xfrm>
          <a:off x="764540" y="3867688"/>
          <a:ext cx="10703560" cy="8265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4569" tIns="0" rIns="404569" bIns="0" numCol="1" spcCol="1270" anchor="ctr" anchorCtr="0">
          <a:noAutofit/>
        </a:bodyPr>
        <a:lstStyle/>
        <a:p>
          <a:pPr marL="0" lvl="0" indent="0" algn="l" defTabSz="1244600">
            <a:lnSpc>
              <a:spcPct val="90000"/>
            </a:lnSpc>
            <a:spcBef>
              <a:spcPct val="0"/>
            </a:spcBef>
            <a:spcAft>
              <a:spcPct val="35000"/>
            </a:spcAft>
            <a:buNone/>
          </a:pPr>
          <a:r>
            <a:rPr lang="it-IT" sz="2800" b="1" kern="1200"/>
            <a:t>Partecipazione</a:t>
          </a:r>
        </a:p>
      </dsp:txBody>
      <dsp:txXfrm>
        <a:off x="804889" y="3908037"/>
        <a:ext cx="10622862"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CA3D8-CD46-4EC1-B47B-EA31CCA89AD9}">
      <dsp:nvSpPr>
        <dsp:cNvPr id="0" name=""/>
        <dsp:cNvSpPr/>
      </dsp:nvSpPr>
      <dsp:spPr>
        <a:xfrm>
          <a:off x="0" y="191448"/>
          <a:ext cx="21911732" cy="1027551"/>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latin typeface="Century Gothic" panose="020B0502020202020204" pitchFamily="34" charset="0"/>
            </a:rPr>
            <a:t>PERCHE’</a:t>
          </a:r>
        </a:p>
      </dsp:txBody>
      <dsp:txXfrm>
        <a:off x="50161" y="241609"/>
        <a:ext cx="21811410" cy="927229"/>
      </dsp:txXfrm>
    </dsp:sp>
    <dsp:sp modelId="{C243D23B-8C8D-4A15-A7ED-2CF3EE881723}">
      <dsp:nvSpPr>
        <dsp:cNvPr id="0" name=""/>
        <dsp:cNvSpPr/>
      </dsp:nvSpPr>
      <dsp:spPr>
        <a:xfrm>
          <a:off x="0" y="1219000"/>
          <a:ext cx="21911732"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697"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it-IT" sz="3000" kern="1200">
              <a:latin typeface="Century Gothic" panose="020B0502020202020204" pitchFamily="34" charset="0"/>
            </a:rPr>
            <a:t>Mettere a sistema le </a:t>
          </a:r>
          <a:r>
            <a:rPr lang="it-IT" sz="3000" b="1" kern="1200">
              <a:latin typeface="Century Gothic" panose="020B0502020202020204" pitchFamily="34" charset="0"/>
            </a:rPr>
            <a:t>relazioni Regione-Territori </a:t>
          </a:r>
          <a:r>
            <a:rPr lang="it-IT" sz="3000" kern="1200">
              <a:latin typeface="Century Gothic" panose="020B0502020202020204" pitchFamily="34" charset="0"/>
            </a:rPr>
            <a:t>(</a:t>
          </a:r>
          <a:r>
            <a:rPr lang="it-IT" sz="3000" b="1" kern="1200">
              <a:latin typeface="Century Gothic" panose="020B0502020202020204" pitchFamily="34" charset="0"/>
            </a:rPr>
            <a:t>Città</a:t>
          </a:r>
          <a:r>
            <a:rPr lang="it-IT" sz="3000" kern="1200">
              <a:latin typeface="Century Gothic" panose="020B0502020202020204" pitchFamily="34" charset="0"/>
            </a:rPr>
            <a:t> o </a:t>
          </a:r>
          <a:r>
            <a:rPr lang="it-IT" sz="3000" b="1" kern="1200">
              <a:latin typeface="Century Gothic" panose="020B0502020202020204" pitchFamily="34" charset="0"/>
            </a:rPr>
            <a:t>Unioni urbane</a:t>
          </a:r>
          <a:r>
            <a:rPr lang="it-IT" sz="3000" kern="1200">
              <a:latin typeface="Century Gothic" panose="020B0502020202020204" pitchFamily="34" charset="0"/>
            </a:rPr>
            <a:t>) condividendo a livello istituzionale scelte per lo sviluppo al 2030</a:t>
          </a:r>
        </a:p>
        <a:p>
          <a:pPr marL="285750" lvl="1" indent="-285750" algn="l" defTabSz="1333500">
            <a:lnSpc>
              <a:spcPct val="90000"/>
            </a:lnSpc>
            <a:spcBef>
              <a:spcPct val="0"/>
            </a:spcBef>
            <a:spcAft>
              <a:spcPct val="20000"/>
            </a:spcAft>
            <a:buChar char="•"/>
          </a:pPr>
          <a:r>
            <a:rPr lang="it-IT" sz="3000" kern="1200">
              <a:latin typeface="Century Gothic" panose="020B0502020202020204" pitchFamily="34" charset="0"/>
            </a:rPr>
            <a:t>Mobilitare le città per il raggiungimento degli obiettivi del </a:t>
          </a:r>
          <a:r>
            <a:rPr lang="it-IT" sz="3000" b="1" kern="1200">
              <a:latin typeface="Century Gothic" panose="020B0502020202020204" pitchFamily="34" charset="0"/>
            </a:rPr>
            <a:t>Patto per il Lavoro e per il Clima </a:t>
          </a:r>
          <a:r>
            <a:rPr lang="it-IT" sz="3000" kern="1200">
              <a:latin typeface="Century Gothic" panose="020B0502020202020204" pitchFamily="34" charset="0"/>
            </a:rPr>
            <a:t> </a:t>
          </a:r>
        </a:p>
      </dsp:txBody>
      <dsp:txXfrm>
        <a:off x="0" y="1219000"/>
        <a:ext cx="21911732" cy="1446412"/>
      </dsp:txXfrm>
    </dsp:sp>
    <dsp:sp modelId="{0B956119-1DF5-457D-8492-71FEB6CE4A44}">
      <dsp:nvSpPr>
        <dsp:cNvPr id="0" name=""/>
        <dsp:cNvSpPr/>
      </dsp:nvSpPr>
      <dsp:spPr>
        <a:xfrm>
          <a:off x="0" y="2665412"/>
          <a:ext cx="21911732" cy="1112836"/>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latin typeface="Century Gothic" panose="020B0502020202020204" pitchFamily="34" charset="0"/>
            </a:rPr>
            <a:t>COME</a:t>
          </a:r>
        </a:p>
      </dsp:txBody>
      <dsp:txXfrm>
        <a:off x="54324" y="2719736"/>
        <a:ext cx="21803084" cy="1004188"/>
      </dsp:txXfrm>
    </dsp:sp>
    <dsp:sp modelId="{1183944A-3622-4B22-94BB-7110DF35AD3E}">
      <dsp:nvSpPr>
        <dsp:cNvPr id="0" name=""/>
        <dsp:cNvSpPr/>
      </dsp:nvSpPr>
      <dsp:spPr>
        <a:xfrm>
          <a:off x="0" y="3778249"/>
          <a:ext cx="21911732"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697"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it-IT" sz="3000" b="1" kern="1200" dirty="0">
              <a:latin typeface="Century Gothic" panose="020B0502020202020204" pitchFamily="34" charset="0"/>
            </a:rPr>
            <a:t>Strumenti di governance multilivello </a:t>
          </a:r>
          <a:r>
            <a:rPr lang="it-IT" sz="3000" kern="1200" dirty="0">
              <a:latin typeface="Century Gothic" panose="020B0502020202020204" pitchFamily="34" charset="0"/>
            </a:rPr>
            <a:t>per il raggiungimento di obiettivi comuni attraverso la condivisione di risorse e impegni, usando i fondi europei come volano </a:t>
          </a:r>
        </a:p>
        <a:p>
          <a:pPr marL="285750" lvl="1" indent="-285750" algn="l" defTabSz="1333500">
            <a:lnSpc>
              <a:spcPct val="90000"/>
            </a:lnSpc>
            <a:spcBef>
              <a:spcPct val="0"/>
            </a:spcBef>
            <a:spcAft>
              <a:spcPct val="20000"/>
            </a:spcAft>
            <a:buChar char="•"/>
          </a:pPr>
          <a:r>
            <a:rPr lang="it-IT" sz="3000" b="1" kern="1200">
              <a:latin typeface="Century Gothic" panose="020B0502020202020204" pitchFamily="34" charset="0"/>
            </a:rPr>
            <a:t>Strategie territoriali integrate multi-obiettivo </a:t>
          </a:r>
          <a:r>
            <a:rPr lang="it-IT" sz="3000" kern="1200">
              <a:latin typeface="Century Gothic" panose="020B0502020202020204" pitchFamily="34" charset="0"/>
            </a:rPr>
            <a:t>(innovazione, ambiente, energia/clima, rigenerazione, casa, inclusione sociale, turismo/cultura) e </a:t>
          </a:r>
          <a:r>
            <a:rPr lang="it-IT" sz="3000" b="1" kern="1200">
              <a:latin typeface="Century Gothic" panose="020B0502020202020204" pitchFamily="34" charset="0"/>
            </a:rPr>
            <a:t>multi-fondo</a:t>
          </a:r>
          <a:r>
            <a:rPr lang="it-IT" sz="3000" kern="1200">
              <a:latin typeface="Century Gothic" panose="020B0502020202020204" pitchFamily="34" charset="0"/>
            </a:rPr>
            <a:t> (FESR, FSE + FSC e altro)</a:t>
          </a:r>
        </a:p>
      </dsp:txBody>
      <dsp:txXfrm>
        <a:off x="0" y="3778249"/>
        <a:ext cx="21911732" cy="1883700"/>
      </dsp:txXfrm>
    </dsp:sp>
    <dsp:sp modelId="{AEC7E1F9-26D4-4837-BECE-A633F4A7A392}">
      <dsp:nvSpPr>
        <dsp:cNvPr id="0" name=""/>
        <dsp:cNvSpPr/>
      </dsp:nvSpPr>
      <dsp:spPr>
        <a:xfrm>
          <a:off x="0" y="5661949"/>
          <a:ext cx="21911732" cy="997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latin typeface="Century Gothic" panose="020B0502020202020204" pitchFamily="34" charset="0"/>
            </a:rPr>
            <a:t>DOVE</a:t>
          </a:r>
        </a:p>
      </dsp:txBody>
      <dsp:txXfrm>
        <a:off x="48709" y="5710658"/>
        <a:ext cx="21814314" cy="900382"/>
      </dsp:txXfrm>
    </dsp:sp>
    <dsp:sp modelId="{5C5A1301-D81A-4853-9DB9-48ED9F84AB08}">
      <dsp:nvSpPr>
        <dsp:cNvPr id="0" name=""/>
        <dsp:cNvSpPr/>
      </dsp:nvSpPr>
      <dsp:spPr>
        <a:xfrm>
          <a:off x="0" y="6659749"/>
          <a:ext cx="21911732"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697"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it-IT" sz="3000" b="1" kern="1200">
              <a:latin typeface="Century Gothic" panose="020B0502020202020204" pitchFamily="34" charset="0"/>
            </a:rPr>
            <a:t>Città capoluogo </a:t>
          </a:r>
          <a:r>
            <a:rPr lang="it-IT" sz="3000" kern="1200">
              <a:latin typeface="Century Gothic" panose="020B0502020202020204" pitchFamily="34" charset="0"/>
            </a:rPr>
            <a:t>(10 autorità urbane della programmazione 2014-20)</a:t>
          </a:r>
        </a:p>
        <a:p>
          <a:pPr marL="285750" lvl="1" indent="-285750" algn="l" defTabSz="1333500">
            <a:lnSpc>
              <a:spcPct val="90000"/>
            </a:lnSpc>
            <a:spcBef>
              <a:spcPct val="0"/>
            </a:spcBef>
            <a:spcAft>
              <a:spcPct val="20000"/>
            </a:spcAft>
            <a:buChar char="•"/>
          </a:pPr>
          <a:r>
            <a:rPr lang="it-IT" sz="3000" b="1" kern="1200">
              <a:latin typeface="Century Gothic" panose="020B0502020202020204" pitchFamily="34" charset="0"/>
            </a:rPr>
            <a:t>Unioni di Comuni mature (avanzate) </a:t>
          </a:r>
          <a:r>
            <a:rPr lang="it-IT" sz="3000" kern="1200">
              <a:latin typeface="Century Gothic" panose="020B0502020202020204" pitchFamily="34" charset="0"/>
            </a:rPr>
            <a:t>che rispettano determinati requisiti (ad es. popolazione, funzioni associate e consolidata capacità istituzionale)</a:t>
          </a:r>
        </a:p>
      </dsp:txBody>
      <dsp:txXfrm>
        <a:off x="0" y="6659749"/>
        <a:ext cx="21911732" cy="1446412"/>
      </dsp:txXfrm>
    </dsp:sp>
    <dsp:sp modelId="{E15A0DB0-F1A7-47F0-8A86-2887D9F83146}">
      <dsp:nvSpPr>
        <dsp:cNvPr id="0" name=""/>
        <dsp:cNvSpPr/>
      </dsp:nvSpPr>
      <dsp:spPr>
        <a:xfrm>
          <a:off x="0" y="8106161"/>
          <a:ext cx="21911732" cy="110584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it-IT" sz="3600" kern="1200">
              <a:latin typeface="Century Gothic" panose="020B0502020202020204" pitchFamily="34" charset="0"/>
            </a:rPr>
            <a:t>CRITERI PER L’INDIVIDUAZIONE DELLE AREE URBANE ELEGGIBILI</a:t>
          </a:r>
        </a:p>
      </dsp:txBody>
      <dsp:txXfrm>
        <a:off x="53983" y="8160144"/>
        <a:ext cx="21803766" cy="997874"/>
      </dsp:txXfrm>
    </dsp:sp>
    <dsp:sp modelId="{EA4B76E7-BEDC-4B17-8732-8512DD2F2511}">
      <dsp:nvSpPr>
        <dsp:cNvPr id="0" name=""/>
        <dsp:cNvSpPr/>
      </dsp:nvSpPr>
      <dsp:spPr>
        <a:xfrm>
          <a:off x="0" y="9212002"/>
          <a:ext cx="21911732" cy="351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697"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it-IT" sz="3000" kern="1200">
              <a:latin typeface="Century Gothic" panose="020B0502020202020204" pitchFamily="34" charset="0"/>
            </a:rPr>
            <a:t>Soglia dimensionale: Comuni o Unioni con </a:t>
          </a:r>
          <a:r>
            <a:rPr lang="it-IT" sz="3000" b="1" kern="1200">
              <a:latin typeface="Century Gothic" panose="020B0502020202020204" pitchFamily="34" charset="0"/>
            </a:rPr>
            <a:t>almeno 50 mila abitanti</a:t>
          </a:r>
        </a:p>
        <a:p>
          <a:pPr marL="285750" lvl="1" indent="-285750" algn="l" defTabSz="1333500">
            <a:lnSpc>
              <a:spcPct val="90000"/>
            </a:lnSpc>
            <a:spcBef>
              <a:spcPct val="0"/>
            </a:spcBef>
            <a:spcAft>
              <a:spcPct val="20000"/>
            </a:spcAft>
            <a:buChar char="•"/>
          </a:pPr>
          <a:r>
            <a:rPr lang="it-IT" sz="3000" kern="1200">
              <a:latin typeface="Century Gothic" panose="020B0502020202020204" pitchFamily="34" charset="0"/>
            </a:rPr>
            <a:t>Esperienza di </a:t>
          </a:r>
          <a:r>
            <a:rPr lang="it-IT" sz="3000" b="1" kern="1200">
              <a:latin typeface="Century Gothic" panose="020B0502020202020204" pitchFamily="34" charset="0"/>
            </a:rPr>
            <a:t>gestione fondi strutturali europei</a:t>
          </a:r>
        </a:p>
        <a:p>
          <a:pPr marL="285750" lvl="1" indent="-285750" algn="l" defTabSz="1333500">
            <a:lnSpc>
              <a:spcPct val="90000"/>
            </a:lnSpc>
            <a:spcBef>
              <a:spcPct val="0"/>
            </a:spcBef>
            <a:spcAft>
              <a:spcPct val="20000"/>
            </a:spcAft>
            <a:buChar char="•"/>
          </a:pPr>
          <a:r>
            <a:rPr lang="it-IT" sz="3000" b="1" kern="1200">
              <a:latin typeface="Century Gothic" panose="020B0502020202020204" pitchFamily="34" charset="0"/>
            </a:rPr>
            <a:t>Esperienza</a:t>
          </a:r>
          <a:r>
            <a:rPr lang="it-IT" sz="3000" kern="1200">
              <a:latin typeface="Century Gothic" panose="020B0502020202020204" pitchFamily="34" charset="0"/>
            </a:rPr>
            <a:t> nella promozione ed elaborazione di </a:t>
          </a:r>
          <a:r>
            <a:rPr lang="it-IT" sz="3000" b="1" kern="1200">
              <a:latin typeface="Century Gothic" panose="020B0502020202020204" pitchFamily="34" charset="0"/>
            </a:rPr>
            <a:t>strategie territoriali </a:t>
          </a:r>
          <a:r>
            <a:rPr lang="it-IT" sz="3000" kern="1200">
              <a:latin typeface="Century Gothic" panose="020B0502020202020204" pitchFamily="34" charset="0"/>
            </a:rPr>
            <a:t>con un’ottica di medio lungo periodo</a:t>
          </a:r>
        </a:p>
        <a:p>
          <a:pPr marL="285750" lvl="1" indent="-285750" algn="l" defTabSz="1333500">
            <a:lnSpc>
              <a:spcPct val="90000"/>
            </a:lnSpc>
            <a:spcBef>
              <a:spcPct val="0"/>
            </a:spcBef>
            <a:spcAft>
              <a:spcPct val="20000"/>
            </a:spcAft>
            <a:buChar char="•"/>
          </a:pPr>
          <a:r>
            <a:rPr lang="it-IT" sz="3000" kern="1200">
              <a:latin typeface="Century Gothic" panose="020B0502020202020204" pitchFamily="34" charset="0"/>
            </a:rPr>
            <a:t>Per le Unioni: essere classificate come mature (avanzate) dal Piano di riordino territoriale (PRT) e </a:t>
          </a:r>
          <a:r>
            <a:rPr lang="it-IT" sz="3000" b="1" kern="1200">
              <a:latin typeface="Century Gothic" panose="020B0502020202020204" pitchFamily="34" charset="0"/>
            </a:rPr>
            <a:t>gestione associata</a:t>
          </a:r>
          <a:r>
            <a:rPr lang="it-IT" sz="3000" kern="1200">
              <a:latin typeface="Century Gothic" panose="020B0502020202020204" pitchFamily="34" charset="0"/>
            </a:rPr>
            <a:t> delle </a:t>
          </a:r>
          <a:r>
            <a:rPr lang="it-IT" sz="3000" b="1" kern="1200">
              <a:latin typeface="Century Gothic" panose="020B0502020202020204" pitchFamily="34" charset="0"/>
            </a:rPr>
            <a:t>funzioni</a:t>
          </a:r>
          <a:r>
            <a:rPr lang="it-IT" sz="3000" kern="1200">
              <a:latin typeface="Century Gothic" panose="020B0502020202020204" pitchFamily="34" charset="0"/>
            </a:rPr>
            <a:t> connesse alle agende trasformative urbane:</a:t>
          </a:r>
        </a:p>
        <a:p>
          <a:pPr marL="571500" lvl="2" indent="-285750" algn="l" defTabSz="1333500">
            <a:lnSpc>
              <a:spcPct val="90000"/>
            </a:lnSpc>
            <a:spcBef>
              <a:spcPct val="0"/>
            </a:spcBef>
            <a:spcAft>
              <a:spcPct val="20000"/>
            </a:spcAft>
            <a:buChar char="•"/>
          </a:pPr>
          <a:r>
            <a:rPr lang="it-IT" sz="3000" kern="1200">
              <a:latin typeface="Century Gothic" panose="020B0502020202020204" pitchFamily="34" charset="0"/>
            </a:rPr>
            <a:t>Pianificazione urbanistica e ICT;</a:t>
          </a:r>
        </a:p>
        <a:p>
          <a:pPr marL="571500" lvl="2" indent="-285750" algn="l" defTabSz="1333500">
            <a:lnSpc>
              <a:spcPct val="90000"/>
            </a:lnSpc>
            <a:spcBef>
              <a:spcPct val="0"/>
            </a:spcBef>
            <a:spcAft>
              <a:spcPct val="20000"/>
            </a:spcAft>
            <a:buChar char="•"/>
          </a:pPr>
          <a:r>
            <a:rPr lang="it-IT" sz="3000" kern="1200">
              <a:latin typeface="Century Gothic" panose="020B0502020202020204" pitchFamily="34" charset="0"/>
            </a:rPr>
            <a:t>Almeno 2 tra le seguenti funzioni: Servizi finanziari, SUE/SUAP/Sismica, Lavori pubblici/Ambiente/Energia</a:t>
          </a:r>
        </a:p>
      </dsp:txBody>
      <dsp:txXfrm>
        <a:off x="0" y="9212002"/>
        <a:ext cx="21911732" cy="3518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779463" y="739775"/>
            <a:ext cx="5238750" cy="3703638"/>
          </a:xfrm>
          <a:prstGeom prst="rect">
            <a:avLst/>
          </a:prstGeom>
        </p:spPr>
        <p:txBody>
          <a:bodyPr/>
          <a:lstStyle/>
          <a:p>
            <a:endParaRPr/>
          </a:p>
        </p:txBody>
      </p:sp>
      <p:sp>
        <p:nvSpPr>
          <p:cNvPr id="28" name="Shape 28"/>
          <p:cNvSpPr>
            <a:spLocks noGrp="1"/>
          </p:cNvSpPr>
          <p:nvPr>
            <p:ph type="body" sz="quarter" idx="1"/>
          </p:nvPr>
        </p:nvSpPr>
        <p:spPr>
          <a:xfrm>
            <a:off x="906357" y="4689515"/>
            <a:ext cx="4984962" cy="4442698"/>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79463" y="739775"/>
            <a:ext cx="5238750" cy="3703638"/>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7648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79463" y="739775"/>
            <a:ext cx="5238750" cy="3703638"/>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1901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79463" y="739775"/>
            <a:ext cx="5238750" cy="3703638"/>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239936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79463" y="739775"/>
            <a:ext cx="5238750" cy="3703638"/>
          </a:xfrm>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3047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90121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3618812"/>
            <a:ext cx="21971003" cy="636979"/>
          </a:xfrm>
          <a:prstGeom prst="rect">
            <a:avLst/>
          </a:prstGeom>
        </p:spPr>
        <p:txBody>
          <a:bodyPr lIns="45719" tIns="45719" rIns="45719" bIns="45719"/>
          <a:lstStyle>
            <a:lvl1pPr defTabSz="850524">
              <a:defRPr sz="3607"/>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olo">
    <p:spTree>
      <p:nvGrpSpPr>
        <p:cNvPr id="1" name=""/>
        <p:cNvGrpSpPr/>
        <p:nvPr/>
      </p:nvGrpSpPr>
      <p:grpSpPr>
        <a:xfrm>
          <a:off x="0" y="0"/>
          <a:ext cx="0" cy="0"/>
          <a:chOff x="0" y="0"/>
          <a:chExt cx="0" cy="0"/>
        </a:xfrm>
      </p:grpSpPr>
      <p:sp>
        <p:nvSpPr>
          <p:cNvPr id="11" name="Corpo livello uno…"/>
          <p:cNvSpPr txBox="1">
            <a:spLocks noGrp="1"/>
          </p:cNvSpPr>
          <p:nvPr>
            <p:ph type="body" sz="quarter" idx="1" hasCustomPrompt="1"/>
          </p:nvPr>
        </p:nvSpPr>
        <p:spPr>
          <a:prstGeom prst="rect">
            <a:avLst/>
          </a:prstGeom>
        </p:spPr>
        <p:txBody>
          <a:bodyPr/>
          <a:lstStyle/>
          <a:p>
            <a:r>
              <a:t>Autore e data</a:t>
            </a:r>
          </a:p>
          <a:p>
            <a:pPr lvl="1"/>
            <a:endParaRPr/>
          </a:p>
          <a:p>
            <a:pPr lvl="2"/>
            <a:endParaRPr/>
          </a:p>
          <a:p>
            <a:pPr lvl="3"/>
            <a:endParaRPr/>
          </a:p>
          <a:p>
            <a:pPr lvl="4"/>
            <a:endParaRP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3" hasCustomPrompt="1"/>
          </p:nvPr>
        </p:nvSpPr>
        <p:spPr>
          <a:xfrm>
            <a:off x="1201342" y="9075805"/>
            <a:ext cx="21971002" cy="2393601"/>
          </a:xfrm>
          <a:prstGeom prst="rect">
            <a:avLst/>
          </a:prstGeom>
        </p:spPr>
        <p:txBody>
          <a:bodyPr lIns="50800" tIns="50800" rIns="50800" bIns="50800"/>
          <a:lstStyle>
            <a:lvl1pPr>
              <a:defRPr sz="5500"/>
            </a:lvl1pPr>
          </a:lstStyle>
          <a:p>
            <a:r>
              <a:t>Sottotitolo presentazione</a:t>
            </a:r>
          </a:p>
        </p:txBody>
      </p:sp>
      <p:sp>
        <p:nvSpPr>
          <p:cNvPr id="14" name="Numero diapositiva"/>
          <p:cNvSpPr txBox="1">
            <a:spLocks noGrp="1"/>
          </p:cNvSpPr>
          <p:nvPr>
            <p:ph type="sldNum" sz="quarter" idx="2"/>
          </p:nvPr>
        </p:nvSpPr>
        <p:spPr>
          <a:xfrm>
            <a:off x="11938088" y="14773403"/>
            <a:ext cx="495328" cy="441146"/>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383997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resentazione"/>
          <p:cNvSpPr txBox="1">
            <a:spLocks noGrp="1"/>
          </p:cNvSpPr>
          <p:nvPr>
            <p:ph type="title" hasCustomPrompt="1"/>
          </p:nvPr>
        </p:nvSpPr>
        <p:spPr>
          <a:xfrm>
            <a:off x="1206496" y="4333940"/>
            <a:ext cx="21971004" cy="4648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Titolo presentazione</a:t>
            </a:r>
          </a:p>
        </p:txBody>
      </p:sp>
      <p:sp>
        <p:nvSpPr>
          <p:cNvPr id="3" name="Corpo livello uno…"/>
          <p:cNvSpPr txBox="1">
            <a:spLocks noGrp="1"/>
          </p:cNvSpPr>
          <p:nvPr>
            <p:ph type="body" idx="1" hasCustomPrompt="1"/>
          </p:nvPr>
        </p:nvSpPr>
        <p:spPr>
          <a:xfrm>
            <a:off x="1201342" y="8982140"/>
            <a:ext cx="21971001" cy="190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Sottotitolo presentazione</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1973255" y="14777871"/>
            <a:ext cx="424993" cy="436678"/>
          </a:xfrm>
          <a:prstGeom prst="rect">
            <a:avLst/>
          </a:prstGeom>
          <a:ln w="12700">
            <a:miter lim="400000"/>
          </a:ln>
        </p:spPr>
        <p:txBody>
          <a:bodyPr wrap="none" lIns="50800" tIns="50800" rIns="50800" bIns="50800" anchor="b">
            <a:spAutoFit/>
          </a:bodyPr>
          <a:lstStyle>
            <a:lvl1pPr defTabSz="734036">
              <a:defRPr sz="22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marL="0" marR="0" indent="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1pPr>
      <a:lvl2pPr marL="0" marR="0" indent="4572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2pPr>
      <a:lvl3pPr marL="0" marR="0" indent="9144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3pPr>
      <a:lvl4pPr marL="0" marR="0" indent="13716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4pPr>
      <a:lvl5pPr marL="0" marR="0" indent="18288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5pPr>
      <a:lvl6pPr marL="0" marR="0" indent="22860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6pPr>
      <a:lvl7pPr marL="0" marR="0" indent="27432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7pPr>
      <a:lvl8pPr marL="0" marR="0" indent="32004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8pPr>
      <a:lvl9pPr marL="0" marR="0" indent="3657600" algn="l" defTabSz="3063727" rtl="0" latinLnBrk="0">
        <a:lnSpc>
          <a:spcPct val="80000"/>
        </a:lnSpc>
        <a:spcBef>
          <a:spcPts val="0"/>
        </a:spcBef>
        <a:spcAft>
          <a:spcPts val="0"/>
        </a:spcAft>
        <a:buClrTx/>
        <a:buSzTx/>
        <a:buFontTx/>
        <a:buNone/>
        <a:tabLst/>
        <a:defRPr sz="14400" b="1" i="0" u="none" strike="noStrike" cap="none" spc="-288" baseline="0">
          <a:solidFill>
            <a:srgbClr val="000000"/>
          </a:solidFill>
          <a:uFillTx/>
          <a:latin typeface="+mn-lt"/>
          <a:ea typeface="+mn-ea"/>
          <a:cs typeface="+mn-cs"/>
          <a:sym typeface="Helvetica Neue"/>
        </a:defRPr>
      </a:lvl9pPr>
    </p:titleStyle>
    <p:bodyStyle>
      <a:lvl1pPr marL="0" marR="0" indent="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1pPr>
      <a:lvl2pPr marL="0" marR="0" indent="457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2pPr>
      <a:lvl3pPr marL="0" marR="0" indent="914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3pPr>
      <a:lvl4pPr marL="0" marR="0" indent="1371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4pPr>
      <a:lvl5pPr marL="0" marR="0" indent="18288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5pPr>
      <a:lvl6pPr marL="0" marR="0" indent="22860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6pPr>
      <a:lvl7pPr marL="0" marR="0" indent="27432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7pPr>
      <a:lvl8pPr marL="0" marR="0" indent="32004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8pPr>
      <a:lvl9pPr marL="0" marR="0" indent="3657600" algn="l" defTabSz="1037225" rtl="0" latinLnBrk="0">
        <a:lnSpc>
          <a:spcPct val="100000"/>
        </a:lnSpc>
        <a:spcBef>
          <a:spcPts val="0"/>
        </a:spcBef>
        <a:spcAft>
          <a:spcPts val="0"/>
        </a:spcAft>
        <a:buClrTx/>
        <a:buSzTx/>
        <a:buFontTx/>
        <a:buNone/>
        <a:tabLst/>
        <a:defRPr sz="6800" b="1" i="0" u="none" strike="noStrike" cap="none" spc="0" baseline="0">
          <a:solidFill>
            <a:srgbClr val="000000"/>
          </a:solidFill>
          <a:uFillTx/>
          <a:latin typeface="+mn-lt"/>
          <a:ea typeface="+mn-ea"/>
          <a:cs typeface="+mn-cs"/>
          <a:sym typeface="Helvetica Neue"/>
        </a:defRPr>
      </a:lvl9pPr>
    </p:bodyStyle>
    <p:otherStyle>
      <a:lvl1pPr marL="0" marR="0" indent="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1pPr>
      <a:lvl2pPr marL="0" marR="0" indent="4572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2pPr>
      <a:lvl3pPr marL="0" marR="0" indent="9144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3pPr>
      <a:lvl4pPr marL="0" marR="0" indent="13716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4pPr>
      <a:lvl5pPr marL="0" marR="0" indent="18288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5pPr>
      <a:lvl6pPr marL="0" marR="0" indent="22860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6pPr>
      <a:lvl7pPr marL="0" marR="0" indent="27432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7pPr>
      <a:lvl8pPr marL="0" marR="0" indent="32004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8pPr>
      <a:lvl9pPr marL="0" marR="0" indent="3657600" algn="ctr" defTabSz="734036"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descr="Immagine"/>
          <p:cNvPicPr>
            <a:picLocks noChangeAspect="1"/>
          </p:cNvPicPr>
          <p:nvPr/>
        </p:nvPicPr>
        <p:blipFill>
          <a:blip r:embed="rId2"/>
          <a:stretch>
            <a:fillRect/>
          </a:stretch>
        </p:blipFill>
        <p:spPr>
          <a:xfrm>
            <a:off x="2094615" y="13687532"/>
            <a:ext cx="2301540" cy="1805616"/>
          </a:xfrm>
          <a:prstGeom prst="rect">
            <a:avLst/>
          </a:prstGeom>
          <a:ln w="12700">
            <a:miter lim="400000"/>
          </a:ln>
        </p:spPr>
      </p:pic>
      <p:pic>
        <p:nvPicPr>
          <p:cNvPr id="31" name="Immagine" descr="Immagine"/>
          <p:cNvPicPr>
            <a:picLocks noChangeAspect="1"/>
          </p:cNvPicPr>
          <p:nvPr/>
        </p:nvPicPr>
        <p:blipFill>
          <a:blip r:embed="rId3"/>
          <a:stretch>
            <a:fillRect/>
          </a:stretch>
        </p:blipFill>
        <p:spPr>
          <a:xfrm>
            <a:off x="19335918" y="14027797"/>
            <a:ext cx="4399133" cy="635259"/>
          </a:xfrm>
          <a:prstGeom prst="rect">
            <a:avLst/>
          </a:prstGeom>
          <a:ln w="12700">
            <a:miter lim="400000"/>
          </a:ln>
        </p:spPr>
      </p:pic>
      <p:grpSp>
        <p:nvGrpSpPr>
          <p:cNvPr id="34" name="V"/>
          <p:cNvGrpSpPr/>
          <p:nvPr/>
        </p:nvGrpSpPr>
        <p:grpSpPr>
          <a:xfrm>
            <a:off x="-4879944" y="-8135481"/>
            <a:ext cx="16956055" cy="16956060"/>
            <a:chOff x="0" y="-2"/>
            <a:chExt cx="16956053" cy="16956059"/>
          </a:xfrm>
        </p:grpSpPr>
        <p:sp>
          <p:nvSpPr>
            <p:cNvPr id="32" name="Cerchio"/>
            <p:cNvSpPr/>
            <p:nvPr/>
          </p:nvSpPr>
          <p:spPr>
            <a:xfrm>
              <a:off x="0" y="-2"/>
              <a:ext cx="16956053" cy="16956059"/>
            </a:xfrm>
            <a:prstGeom prst="ellipse">
              <a:avLst/>
            </a:prstGeom>
            <a:noFill/>
            <a:ln w="114300" cap="flat">
              <a:solidFill>
                <a:srgbClr val="EFAB55"/>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3" name="V"/>
            <p:cNvSpPr txBox="1"/>
            <p:nvPr/>
          </p:nvSpPr>
          <p:spPr>
            <a:xfrm>
              <a:off x="2483155" y="8180509"/>
              <a:ext cx="11989743"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V</a:t>
              </a:r>
            </a:p>
          </p:txBody>
        </p:sp>
      </p:grpSp>
      <p:sp>
        <p:nvSpPr>
          <p:cNvPr id="35" name="Triangolo"/>
          <p:cNvSpPr/>
          <p:nvPr/>
        </p:nvSpPr>
        <p:spPr>
          <a:xfrm rot="21571241">
            <a:off x="-10334499" y="6009385"/>
            <a:ext cx="27233362" cy="22153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6" name="Rettangolo"/>
          <p:cNvSpPr/>
          <p:nvPr/>
        </p:nvSpPr>
        <p:spPr>
          <a:xfrm rot="13720887">
            <a:off x="19861250" y="5409319"/>
            <a:ext cx="11480805" cy="13970003"/>
          </a:xfrm>
          <a:prstGeom prst="rect">
            <a:avLst/>
          </a:prstGeom>
          <a:ln w="114300">
            <a:solidFill>
              <a:srgbClr val="E54646"/>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7" name="Forma"/>
          <p:cNvSpPr/>
          <p:nvPr/>
        </p:nvSpPr>
        <p:spPr>
          <a:xfrm rot="732001">
            <a:off x="11973061" y="-9697341"/>
            <a:ext cx="21640803" cy="18741312"/>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114300">
            <a:solidFill>
              <a:srgbClr val="2E598C"/>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9" name="10 Febbraio 2021"/>
          <p:cNvSpPr txBox="1"/>
          <p:nvPr/>
        </p:nvSpPr>
        <p:spPr>
          <a:xfrm>
            <a:off x="798585" y="729122"/>
            <a:ext cx="9154307" cy="1162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20000"/>
              </a:lnSpc>
              <a:spcBef>
                <a:spcPts val="600"/>
              </a:spcBef>
              <a:defRPr sz="2800" b="1">
                <a:solidFill>
                  <a:srgbClr val="000000"/>
                </a:solidFill>
                <a:latin typeface="Century Gothic"/>
                <a:ea typeface="Century Gothic"/>
                <a:cs typeface="Century Gothic"/>
                <a:sym typeface="Century Gothic"/>
              </a:defRPr>
            </a:lvl1pPr>
          </a:lstStyle>
          <a:p>
            <a:r>
              <a:rPr lang="it-IT"/>
              <a:t>Documento approvato dalla Giunta regionale </a:t>
            </a:r>
          </a:p>
          <a:p>
            <a:r>
              <a:rPr lang="it-IT"/>
              <a:t>DGR n. 586 del 26 aprile 2021</a:t>
            </a:r>
            <a:endParaRPr/>
          </a:p>
        </p:txBody>
      </p:sp>
      <p:sp>
        <p:nvSpPr>
          <p:cNvPr id="12" name="In Emilia-Romagna il futuro…">
            <a:extLst>
              <a:ext uri="{FF2B5EF4-FFF2-40B4-BE49-F238E27FC236}">
                <a16:creationId xmlns:a16="http://schemas.microsoft.com/office/drawing/2014/main" id="{0764023A-3B48-4788-9B7C-CE5B815C65DC}"/>
              </a:ext>
            </a:extLst>
          </p:cNvPr>
          <p:cNvSpPr txBox="1"/>
          <p:nvPr/>
        </p:nvSpPr>
        <p:spPr>
          <a:xfrm>
            <a:off x="6339263" y="7456475"/>
            <a:ext cx="11248272" cy="3842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r>
              <a:rPr lang="it-IT" sz="9000" b="1">
                <a:solidFill>
                  <a:schemeClr val="tx1">
                    <a:lumMod val="50000"/>
                  </a:schemeClr>
                </a:solidFill>
                <a:latin typeface="Century Gothic" panose="020B0502020202020204" pitchFamily="34" charset="0"/>
              </a:rPr>
              <a:t>DSR</a:t>
            </a:r>
          </a:p>
          <a:p>
            <a:pPr algn="ctr"/>
            <a:r>
              <a:rPr lang="it-IT" sz="5400" b="1">
                <a:solidFill>
                  <a:schemeClr val="tx1">
                    <a:lumMod val="50000"/>
                  </a:schemeClr>
                </a:solidFill>
                <a:latin typeface="Century Gothic" panose="020B0502020202020204" pitchFamily="34" charset="0"/>
              </a:rPr>
              <a:t>Documento Strategico Regionale</a:t>
            </a:r>
          </a:p>
          <a:p>
            <a:pPr algn="ctr"/>
            <a:r>
              <a:rPr lang="it-IT" sz="5400" b="1">
                <a:solidFill>
                  <a:schemeClr val="tx1">
                    <a:lumMod val="50000"/>
                  </a:schemeClr>
                </a:solidFill>
                <a:latin typeface="Century Gothic" panose="020B0502020202020204" pitchFamily="34" charset="0"/>
              </a:rPr>
              <a:t>2021-2027 </a:t>
            </a:r>
          </a:p>
          <a:p>
            <a:pPr algn="ctr"/>
            <a:endParaRPr sz="450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473566" y="1951324"/>
            <a:ext cx="18580407"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DELLA CONOSCENZA E DEI SAPERI</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10</a:t>
            </a:fld>
            <a:endParaRPr lang="it-IT"/>
          </a:p>
        </p:txBody>
      </p:sp>
      <p:pic>
        <p:nvPicPr>
          <p:cNvPr id="3" name="Immagine 2">
            <a:extLst>
              <a:ext uri="{FF2B5EF4-FFF2-40B4-BE49-F238E27FC236}">
                <a16:creationId xmlns:a16="http://schemas.microsoft.com/office/drawing/2014/main" id="{CC98BF42-C0E2-4B81-B6F9-8192C5A923C5}"/>
              </a:ext>
            </a:extLst>
          </p:cNvPr>
          <p:cNvPicPr>
            <a:picLocks noChangeAspect="1"/>
          </p:cNvPicPr>
          <p:nvPr/>
        </p:nvPicPr>
        <p:blipFill>
          <a:blip r:embed="rId4"/>
          <a:stretch>
            <a:fillRect/>
          </a:stretch>
        </p:blipFill>
        <p:spPr>
          <a:xfrm>
            <a:off x="2171700" y="2835965"/>
            <a:ext cx="17945100" cy="13963304"/>
          </a:xfrm>
          <a:prstGeom prst="rect">
            <a:avLst/>
          </a:prstGeom>
        </p:spPr>
      </p:pic>
    </p:spTree>
    <p:extLst>
      <p:ext uri="{BB962C8B-B14F-4D97-AF65-F5344CB8AC3E}">
        <p14:creationId xmlns:p14="http://schemas.microsoft.com/office/powerpoint/2010/main" val="14124639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473566" y="1951324"/>
            <a:ext cx="18407283"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DELLA TRANSIZIONE ECOLOGICA</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11</a:t>
            </a:fld>
            <a:endParaRPr lang="it-IT"/>
          </a:p>
        </p:txBody>
      </p:sp>
      <p:sp>
        <p:nvSpPr>
          <p:cNvPr id="10" name="Rettangolo 9">
            <a:extLst>
              <a:ext uri="{FF2B5EF4-FFF2-40B4-BE49-F238E27FC236}">
                <a16:creationId xmlns:a16="http://schemas.microsoft.com/office/drawing/2014/main" id="{A466C2A6-F8FF-4080-B4BA-156DD61C4AD0}"/>
              </a:ext>
            </a:extLst>
          </p:cNvPr>
          <p:cNvSpPr/>
          <p:nvPr/>
        </p:nvSpPr>
        <p:spPr>
          <a:xfrm>
            <a:off x="609600" y="2817963"/>
            <a:ext cx="10281337" cy="9797554"/>
          </a:xfrm>
          <a:prstGeom prst="rect">
            <a:avLst/>
          </a:prstGeom>
          <a:solidFill>
            <a:srgbClr val="00206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Ricerca e innovazione trasformativa delle imprese e dei territori per la transizione ecologica e lo sviluppo di filiere nuove (ad esempio elettrico e idrogeno verde)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Investimenti per incentivare l’economia circolare per incoraggiare modelli innovativi di produzione tesi alla riduzione di scarti o “</a:t>
            </a:r>
            <a:r>
              <a:rPr lang="it-IT" i="1" dirty="0" err="1">
                <a:solidFill>
                  <a:srgbClr val="FFFFFF"/>
                </a:solidFill>
                <a:latin typeface="Century Gothic" panose="020B0502020202020204" pitchFamily="34" charset="0"/>
                <a:ea typeface="Helvetica Neue Medium"/>
                <a:cs typeface="Helvetica Neue Medium"/>
                <a:sym typeface="Helvetica Neue Medium"/>
              </a:rPr>
              <a:t>plastic</a:t>
            </a:r>
            <a:r>
              <a:rPr lang="it-IT" i="1" dirty="0">
                <a:solidFill>
                  <a:srgbClr val="FFFFFF"/>
                </a:solidFill>
                <a:latin typeface="Century Gothic" panose="020B0502020202020204" pitchFamily="34" charset="0"/>
                <a:ea typeface="Helvetica Neue Medium"/>
                <a:cs typeface="Helvetica Neue Medium"/>
                <a:sym typeface="Helvetica Neue Medium"/>
              </a:rPr>
              <a:t>-free</a:t>
            </a:r>
            <a:r>
              <a:rPr lang="it-IT" dirty="0">
                <a:solidFill>
                  <a:srgbClr val="FFFFFF"/>
                </a:solidFill>
                <a:latin typeface="Century Gothic" panose="020B0502020202020204" pitchFamily="34" charset="0"/>
                <a:ea typeface="Helvetica Neue Medium"/>
                <a:cs typeface="Helvetica Neue Medium"/>
                <a:sym typeface="Helvetica Neue Medium"/>
              </a:rPr>
              <a:t>” e al recupero e al riuso delle materie prime e seconde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Efficienza energetica, miglioramento e adeguamento sismico e produzione e utilizzo dell'energia rinnovabile nel settore pubblico (edifici) e privato (imprese)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Produzione, stoccaggio e accumulo anche diffuso dell’energia, trasformazione delle reti dell’energia in reti intelligenti e integrate, sviluppo delle comunità energetiche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Mobilità sostenibile urbana: rinnovo delle flotte di trasporto pubblico locale, sostegno alla mobilità dolce, reti ciclabili urbane, colonnine di ricarica elettrica, sistemi per la mobilità intelligente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Infrastrutture verdi urbane e Interventi sul </a:t>
            </a:r>
            <a:r>
              <a:rPr lang="it-IT" i="1" dirty="0" err="1">
                <a:solidFill>
                  <a:srgbClr val="FFFFFF"/>
                </a:solidFill>
                <a:latin typeface="Century Gothic" panose="020B0502020202020204" pitchFamily="34" charset="0"/>
                <a:ea typeface="Helvetica Neue Medium"/>
                <a:cs typeface="Helvetica Neue Medium"/>
                <a:sym typeface="Helvetica Neue Medium"/>
              </a:rPr>
              <a:t>waterfront</a:t>
            </a:r>
            <a:endParaRPr lang="it-IT" dirty="0">
              <a:solidFill>
                <a:srgbClr val="FFFFFF"/>
              </a:solidFill>
              <a:latin typeface="Century Gothic" panose="020B0502020202020204" pitchFamily="34" charset="0"/>
              <a:ea typeface="Helvetica Neue Medium"/>
              <a:cs typeface="Helvetica Neue Medium"/>
              <a:sym typeface="Helvetica Neue Medium"/>
            </a:endParaRPr>
          </a:p>
        </p:txBody>
      </p:sp>
      <p:sp>
        <p:nvSpPr>
          <p:cNvPr id="11" name="Rettangolo 10">
            <a:extLst>
              <a:ext uri="{FF2B5EF4-FFF2-40B4-BE49-F238E27FC236}">
                <a16:creationId xmlns:a16="http://schemas.microsoft.com/office/drawing/2014/main" id="{B4A82825-5585-452C-A416-C2681470C92B}"/>
              </a:ext>
            </a:extLst>
          </p:cNvPr>
          <p:cNvSpPr/>
          <p:nvPr/>
        </p:nvSpPr>
        <p:spPr>
          <a:xfrm>
            <a:off x="13995400" y="13991465"/>
            <a:ext cx="5105400" cy="2564805"/>
          </a:xfrm>
          <a:prstGeom prst="rect">
            <a:avLst/>
          </a:prstGeom>
          <a:solidFill>
            <a:schemeClr val="accent5">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Conoscenza, competenze e </a:t>
            </a:r>
            <a:r>
              <a:rPr lang="it-IT" i="1" err="1">
                <a:solidFill>
                  <a:srgbClr val="FFFFFF"/>
                </a:solidFill>
                <a:latin typeface="Century Gothic" panose="020B0502020202020204" pitchFamily="34" charset="0"/>
                <a:ea typeface="Helvetica Neue Medium"/>
                <a:cs typeface="Helvetica Neue Medium"/>
                <a:sym typeface="Helvetica Neue Medium"/>
              </a:rPr>
              <a:t>capacity</a:t>
            </a:r>
            <a:r>
              <a:rPr lang="it-IT" i="1">
                <a:solidFill>
                  <a:srgbClr val="FFFFFF"/>
                </a:solidFill>
                <a:latin typeface="Century Gothic" panose="020B0502020202020204" pitchFamily="34" charset="0"/>
                <a:ea typeface="Helvetica Neue Medium"/>
                <a:cs typeface="Helvetica Neue Medium"/>
                <a:sym typeface="Helvetica Neue Medium"/>
              </a:rPr>
              <a:t> building </a:t>
            </a:r>
            <a:r>
              <a:rPr lang="it-IT">
                <a:solidFill>
                  <a:srgbClr val="FFFFFF"/>
                </a:solidFill>
                <a:latin typeface="Century Gothic" panose="020B0502020202020204" pitchFamily="34" charset="0"/>
                <a:ea typeface="Helvetica Neue Medium"/>
                <a:cs typeface="Helvetica Neue Medium"/>
                <a:sym typeface="Helvetica Neue Medium"/>
              </a:rPr>
              <a:t>funzionali alla transizione ecologica, nelle imprese e nella PA</a:t>
            </a:r>
          </a:p>
        </p:txBody>
      </p:sp>
      <p:sp>
        <p:nvSpPr>
          <p:cNvPr id="12" name="Rettangolo 11">
            <a:extLst>
              <a:ext uri="{FF2B5EF4-FFF2-40B4-BE49-F238E27FC236}">
                <a16:creationId xmlns:a16="http://schemas.microsoft.com/office/drawing/2014/main" id="{FA88D104-87DE-4400-9961-377D97087D03}"/>
              </a:ext>
            </a:extLst>
          </p:cNvPr>
          <p:cNvSpPr/>
          <p:nvPr/>
        </p:nvSpPr>
        <p:spPr>
          <a:xfrm>
            <a:off x="11404600" y="2791472"/>
            <a:ext cx="12369800" cy="11028660"/>
          </a:xfrm>
          <a:prstGeom prst="rect">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Promozione della sostenibilità nel settore primario, incentivando la gestione efficiente delle risorse naturali (acqua, suolo, aria) e tutelando la biodiversità</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Azioni per la mitigazione dei cambiamenti climatici: valorizzazione energetica dei sottoprodotti agricoli e agro-industriali, abbattimento emissioni, produzione di energie rinnovabili</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Salvaguardia e gestione del patrimonio forestale, promozione di nuovi impianti per produzioni legnose</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Tutela e valorizzazione della risorsa idrica, migliorando lo stato degli ecosistemi</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Sostenibilità dei processi produttivi: sostituzione dei materiali non biodegradabili, ottimizzazione dei mezzi tecnici impiegati, promozione agricoltura biologica e produzione integrata </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Azioni mirate e selettive per la salvaguardia della biodiversità, gestione degli ecosistemi, valorizzazione servizi ecosistemici svolti dalle aziende agricole</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Adattamento e resilienza agli effetti dei cambiamenti climatici, investimenti per la prevenzione dei danni e della riduzione del rischio aziendale</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Transizione energetica e riduzione impatti di pesca e acquacoltura sull’ecosistema marino</a:t>
            </a:r>
          </a:p>
        </p:txBody>
      </p:sp>
      <p:sp>
        <p:nvSpPr>
          <p:cNvPr id="13" name="Rettangolo 12">
            <a:extLst>
              <a:ext uri="{FF2B5EF4-FFF2-40B4-BE49-F238E27FC236}">
                <a16:creationId xmlns:a16="http://schemas.microsoft.com/office/drawing/2014/main" id="{858AD239-6B55-408B-AA33-B987FF86DEF3}"/>
              </a:ext>
            </a:extLst>
          </p:cNvPr>
          <p:cNvSpPr/>
          <p:nvPr/>
        </p:nvSpPr>
        <p:spPr>
          <a:xfrm>
            <a:off x="2923388" y="13997810"/>
            <a:ext cx="10310012" cy="2872581"/>
          </a:xfrm>
          <a:prstGeom prst="rect">
            <a:avLst/>
          </a:prstGeom>
          <a:solidFill>
            <a:schemeClr val="bg2">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Manutenzione del territorio per prevenzione dissesto</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Rigenerazione di aree produttive dismesse, bonifica siti industriali e terreni contaminati </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Rinnovo materiale rotabile e completamento servizio ferroviario metropolitano </a:t>
            </a:r>
          </a:p>
        </p:txBody>
      </p:sp>
    </p:spTree>
    <p:extLst>
      <p:ext uri="{BB962C8B-B14F-4D97-AF65-F5344CB8AC3E}">
        <p14:creationId xmlns:p14="http://schemas.microsoft.com/office/powerpoint/2010/main" val="29212772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473566" y="1951324"/>
            <a:ext cx="18407283"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DELLA TRANSIZIONE ECOLOGICA</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12</a:t>
            </a:fld>
            <a:endParaRPr lang="it-IT"/>
          </a:p>
        </p:txBody>
      </p:sp>
      <p:pic>
        <p:nvPicPr>
          <p:cNvPr id="4" name="Immagine 3">
            <a:extLst>
              <a:ext uri="{FF2B5EF4-FFF2-40B4-BE49-F238E27FC236}">
                <a16:creationId xmlns:a16="http://schemas.microsoft.com/office/drawing/2014/main" id="{DC3F7902-A597-4228-8C5C-7D0A59CAB2DC}"/>
              </a:ext>
            </a:extLst>
          </p:cNvPr>
          <p:cNvPicPr>
            <a:picLocks noChangeAspect="1"/>
          </p:cNvPicPr>
          <p:nvPr/>
        </p:nvPicPr>
        <p:blipFill>
          <a:blip r:embed="rId4"/>
          <a:stretch>
            <a:fillRect/>
          </a:stretch>
        </p:blipFill>
        <p:spPr>
          <a:xfrm>
            <a:off x="3216167" y="3187724"/>
            <a:ext cx="16869102" cy="13312364"/>
          </a:xfrm>
          <a:prstGeom prst="rect">
            <a:avLst/>
          </a:prstGeom>
        </p:spPr>
      </p:pic>
    </p:spTree>
    <p:extLst>
      <p:ext uri="{BB962C8B-B14F-4D97-AF65-F5344CB8AC3E}">
        <p14:creationId xmlns:p14="http://schemas.microsoft.com/office/powerpoint/2010/main" val="30125410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473566" y="2027524"/>
            <a:ext cx="156966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DEI DIRITTI E DEI DOVERI</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13</a:t>
            </a:fld>
            <a:endParaRPr lang="it-IT"/>
          </a:p>
        </p:txBody>
      </p:sp>
      <p:sp>
        <p:nvSpPr>
          <p:cNvPr id="3" name="Rettangolo 2">
            <a:extLst>
              <a:ext uri="{FF2B5EF4-FFF2-40B4-BE49-F238E27FC236}">
                <a16:creationId xmlns:a16="http://schemas.microsoft.com/office/drawing/2014/main" id="{03D93E1C-A74F-4CA5-BFE0-B1C3554ECA98}"/>
              </a:ext>
            </a:extLst>
          </p:cNvPr>
          <p:cNvSpPr/>
          <p:nvPr/>
        </p:nvSpPr>
        <p:spPr>
          <a:xfrm>
            <a:off x="677333" y="3541466"/>
            <a:ext cx="11142133" cy="8258671"/>
          </a:xfrm>
          <a:prstGeom prst="rect">
            <a:avLst/>
          </a:prstGeom>
          <a:solidFill>
            <a:schemeClr val="accent5">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Interventi per l’inclusione delle persone in condizioni di svantaggio: combinazione di politiche attive rivolte a soggetti fragili e vulnerabili e servizi educativi e sociali, sostenendo forme di innovazione sociale anche attraverso il coinvolgimento del terzo settore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Servizi di prossimità educativi, sociali, ecc. nelle aree montane e interne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Parità di genere: azioni volte a promuovere l’equilibrata partecipazione di genere al mercato del lavoro, pari condizioni di accesso, miglioramento dell'equilibrio tra vita professionale e vita privata, imprenditoria femminile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Politiche attive per il lavoro per l’inserimento e il reinserimento lavorativo, Rete attiva per il Lavoro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Attrazione degli studenti e permanenza dopo la conclusione dei percorsi formativi; incremento dell’attrattività e del rientro di talenti</a:t>
            </a:r>
          </a:p>
        </p:txBody>
      </p:sp>
      <p:sp>
        <p:nvSpPr>
          <p:cNvPr id="11" name="Rettangolo 10">
            <a:extLst>
              <a:ext uri="{FF2B5EF4-FFF2-40B4-BE49-F238E27FC236}">
                <a16:creationId xmlns:a16="http://schemas.microsoft.com/office/drawing/2014/main" id="{4971CF2E-17E9-4BCC-880C-7AFEDB50A2B1}"/>
              </a:ext>
            </a:extLst>
          </p:cNvPr>
          <p:cNvSpPr/>
          <p:nvPr/>
        </p:nvSpPr>
        <p:spPr>
          <a:xfrm>
            <a:off x="12447525" y="3498475"/>
            <a:ext cx="10603314" cy="3795911"/>
          </a:xfrm>
          <a:prstGeom prst="rect">
            <a:avLst/>
          </a:prstGeom>
          <a:solidFill>
            <a:srgbClr val="00206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Promozione di ricerca e innovazione responsabile (RRI) e innovazione orientata ai bisogni sociali</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Attrattività per imprese in montagna e nelle aree interne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Valorizzazione contenitori culturali e sociali e spazi di comunità, anche in raccordo con il terzo settore, supportando la diffusione di pratiche di innovazione sociale</a:t>
            </a:r>
          </a:p>
        </p:txBody>
      </p:sp>
      <p:sp>
        <p:nvSpPr>
          <p:cNvPr id="12" name="Rettangolo 11">
            <a:extLst>
              <a:ext uri="{FF2B5EF4-FFF2-40B4-BE49-F238E27FC236}">
                <a16:creationId xmlns:a16="http://schemas.microsoft.com/office/drawing/2014/main" id="{A569B692-0A18-4715-B4B6-138C424B45AB}"/>
              </a:ext>
            </a:extLst>
          </p:cNvPr>
          <p:cNvSpPr/>
          <p:nvPr/>
        </p:nvSpPr>
        <p:spPr>
          <a:xfrm>
            <a:off x="12447525" y="8336820"/>
            <a:ext cx="10634132" cy="3949799"/>
          </a:xfrm>
          <a:prstGeom prst="rect">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Vivibilità dei luoghi attraverso il miglioramento delle condizioni socioeconomiche e di inclusione sociale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alla nascita di nuove imprese che generino posti di lavoro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Ampliamento dei servizi di prossimità che consentano l'inclusione sociale e garantiscano il presidio del territorio</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Approccio </a:t>
            </a:r>
            <a:r>
              <a:rPr lang="it-IT" i="1" dirty="0">
                <a:solidFill>
                  <a:srgbClr val="FFFFFF"/>
                </a:solidFill>
                <a:latin typeface="Century Gothic" panose="020B0502020202020204" pitchFamily="34" charset="0"/>
                <a:ea typeface="Helvetica Neue Medium"/>
                <a:cs typeface="Helvetica Neue Medium"/>
                <a:sym typeface="Helvetica Neue Medium"/>
              </a:rPr>
              <a:t>bottom-up</a:t>
            </a:r>
            <a:r>
              <a:rPr lang="it-IT" dirty="0">
                <a:solidFill>
                  <a:srgbClr val="FFFFFF"/>
                </a:solidFill>
                <a:latin typeface="Century Gothic" panose="020B0502020202020204" pitchFamily="34" charset="0"/>
                <a:ea typeface="Helvetica Neue Medium"/>
                <a:cs typeface="Helvetica Neue Medium"/>
                <a:sym typeface="Helvetica Neue Medium"/>
              </a:rPr>
              <a:t> di LEADER</a:t>
            </a:r>
          </a:p>
        </p:txBody>
      </p:sp>
      <p:sp>
        <p:nvSpPr>
          <p:cNvPr id="13" name="Rettangolo 12">
            <a:extLst>
              <a:ext uri="{FF2B5EF4-FFF2-40B4-BE49-F238E27FC236}">
                <a16:creationId xmlns:a16="http://schemas.microsoft.com/office/drawing/2014/main" id="{87AB5019-6FA7-4E1D-9563-2F3F2A6B18DF}"/>
              </a:ext>
            </a:extLst>
          </p:cNvPr>
          <p:cNvSpPr/>
          <p:nvPr/>
        </p:nvSpPr>
        <p:spPr>
          <a:xfrm>
            <a:off x="3115733" y="13698855"/>
            <a:ext cx="15714132" cy="1795363"/>
          </a:xfrm>
          <a:prstGeom prst="rect">
            <a:avLst/>
          </a:prstGeom>
          <a:solidFill>
            <a:schemeClr val="bg2">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Potenziamento edilizia residenziale sociale e pubblica  </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Interventi per l’accessibilità, la sicurezza territoriale, la viabilità e le infrastrutture per i servizi alla popolazione nelle aree montane e interne</a:t>
            </a:r>
          </a:p>
        </p:txBody>
      </p:sp>
    </p:spTree>
    <p:extLst>
      <p:ext uri="{BB962C8B-B14F-4D97-AF65-F5344CB8AC3E}">
        <p14:creationId xmlns:p14="http://schemas.microsoft.com/office/powerpoint/2010/main" val="210966992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473566" y="1951324"/>
            <a:ext cx="15696605"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DEI DIRITTI E DEI DOVERI</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14</a:t>
            </a:fld>
            <a:endParaRPr lang="it-IT"/>
          </a:p>
        </p:txBody>
      </p:sp>
      <p:pic>
        <p:nvPicPr>
          <p:cNvPr id="3" name="Immagine 2">
            <a:extLst>
              <a:ext uri="{FF2B5EF4-FFF2-40B4-BE49-F238E27FC236}">
                <a16:creationId xmlns:a16="http://schemas.microsoft.com/office/drawing/2014/main" id="{36AB2F25-C733-42AF-8655-AD59F091BD81}"/>
              </a:ext>
            </a:extLst>
          </p:cNvPr>
          <p:cNvPicPr>
            <a:picLocks noChangeAspect="1"/>
          </p:cNvPicPr>
          <p:nvPr/>
        </p:nvPicPr>
        <p:blipFill>
          <a:blip r:embed="rId4"/>
          <a:stretch>
            <a:fillRect/>
          </a:stretch>
        </p:blipFill>
        <p:spPr>
          <a:xfrm>
            <a:off x="1704952" y="3422275"/>
            <a:ext cx="19292654" cy="12874935"/>
          </a:xfrm>
          <a:prstGeom prst="rect">
            <a:avLst/>
          </a:prstGeom>
        </p:spPr>
      </p:pic>
    </p:spTree>
    <p:extLst>
      <p:ext uri="{BB962C8B-B14F-4D97-AF65-F5344CB8AC3E}">
        <p14:creationId xmlns:p14="http://schemas.microsoft.com/office/powerpoint/2010/main" val="244333342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4639733" y="879968"/>
            <a:ext cx="18728268"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DEL LAVORO, DELLE IMPRESE E DELLE OPPORTUNITÀ</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15</a:t>
            </a:fld>
            <a:endParaRPr lang="it-IT"/>
          </a:p>
        </p:txBody>
      </p:sp>
      <p:sp>
        <p:nvSpPr>
          <p:cNvPr id="10" name="Rettangolo 9">
            <a:extLst>
              <a:ext uri="{FF2B5EF4-FFF2-40B4-BE49-F238E27FC236}">
                <a16:creationId xmlns:a16="http://schemas.microsoft.com/office/drawing/2014/main" id="{A466C2A6-F8FF-4080-B4BA-156DD61C4AD0}"/>
              </a:ext>
            </a:extLst>
          </p:cNvPr>
          <p:cNvSpPr/>
          <p:nvPr/>
        </p:nvSpPr>
        <p:spPr>
          <a:xfrm>
            <a:off x="767666" y="3113117"/>
            <a:ext cx="13219269" cy="11644213"/>
          </a:xfrm>
          <a:prstGeom prst="rect">
            <a:avLst/>
          </a:prstGeom>
          <a:solidFill>
            <a:srgbClr val="00206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Progetti di investimento e di innovazione delle imprese e delle filiera e interventi a favore di una maggiore apertura internazionale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Attrazione di nuovi investimenti ad alto contenuto di innovazione e sostenibilità ambientale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alla nascita, sviluppo, crescita e accelerazione delle start-up e sostegno all’imprenditoria femminile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Investimenti nei luoghi dell’innovazione e dell’intrapresa, quali incubatori, coworking, spazi per le comunità digitali</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Interventi di ricerca collaborativa promossi da imprese e supporto agli investimenti privati in R&amp;I</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alle imprese del settore del turismo, del commercio e a quelle culturali e creative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Valorizzazione e rigenerazione del patrimonio storico, artistico, culturale e paesaggistico, nuovi contenuti (</a:t>
            </a:r>
            <a:r>
              <a:rPr lang="it-IT" i="1" dirty="0" err="1">
                <a:solidFill>
                  <a:srgbClr val="FFFFFF"/>
                </a:solidFill>
                <a:latin typeface="Century Gothic" panose="020B0502020202020204" pitchFamily="34" charset="0"/>
                <a:ea typeface="Helvetica Neue Medium"/>
                <a:cs typeface="Helvetica Neue Medium"/>
                <a:sym typeface="Helvetica Neue Medium"/>
              </a:rPr>
              <a:t>digital</a:t>
            </a:r>
            <a:r>
              <a:rPr lang="it-IT" i="1" dirty="0">
                <a:solidFill>
                  <a:srgbClr val="FFFFFF"/>
                </a:solidFill>
                <a:latin typeface="Century Gothic" panose="020B0502020202020204" pitchFamily="34" charset="0"/>
                <a:ea typeface="Helvetica Neue Medium"/>
                <a:cs typeface="Helvetica Neue Medium"/>
                <a:sym typeface="Helvetica Neue Medium"/>
              </a:rPr>
              <a:t> </a:t>
            </a:r>
            <a:r>
              <a:rPr lang="it-IT" i="1" dirty="0" err="1">
                <a:solidFill>
                  <a:srgbClr val="FFFFFF"/>
                </a:solidFill>
                <a:latin typeface="Century Gothic" panose="020B0502020202020204" pitchFamily="34" charset="0"/>
                <a:ea typeface="Helvetica Neue Medium"/>
                <a:cs typeface="Helvetica Neue Medium"/>
                <a:sym typeface="Helvetica Neue Medium"/>
              </a:rPr>
              <a:t>humanities</a:t>
            </a:r>
            <a:r>
              <a:rPr lang="it-IT" dirty="0">
                <a:solidFill>
                  <a:srgbClr val="FFFFFF"/>
                </a:solidFill>
                <a:latin typeface="Century Gothic" panose="020B0502020202020204" pitchFamily="34" charset="0"/>
                <a:ea typeface="Helvetica Neue Medium"/>
                <a:cs typeface="Helvetica Neue Medium"/>
                <a:sym typeface="Helvetica Neue Medium"/>
              </a:rPr>
              <a:t>)</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Promozione del turismo culturale ed esperienziale nelle aree urbane e nelle aree interne e montane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alle cooperative di comunità</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Facilitazione dell’accesso al credito delle imprese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Investimenti a favore di professionisti e lavoratori autonomi</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Valorizzazione </a:t>
            </a:r>
            <a:r>
              <a:rPr lang="it-IT" i="1" dirty="0">
                <a:solidFill>
                  <a:srgbClr val="FFFFFF"/>
                </a:solidFill>
                <a:latin typeface="Century Gothic" panose="020B0502020202020204" pitchFamily="34" charset="0"/>
                <a:ea typeface="Helvetica Neue Medium"/>
                <a:cs typeface="Helvetica Neue Medium"/>
                <a:sym typeface="Helvetica Neue Medium"/>
              </a:rPr>
              <a:t>Data Valley </a:t>
            </a:r>
            <a:r>
              <a:rPr lang="it-IT" dirty="0">
                <a:solidFill>
                  <a:srgbClr val="FFFFFF"/>
                </a:solidFill>
                <a:latin typeface="Century Gothic" panose="020B0502020202020204" pitchFamily="34" charset="0"/>
                <a:ea typeface="Helvetica Neue Medium"/>
                <a:cs typeface="Helvetica Neue Medium"/>
                <a:sym typeface="Helvetica Neue Medium"/>
              </a:rPr>
              <a:t>“bene comune” e digitalizzazione diffusa dell’economia e della società </a:t>
            </a:r>
          </a:p>
        </p:txBody>
      </p:sp>
      <p:sp>
        <p:nvSpPr>
          <p:cNvPr id="11" name="Rettangolo 10">
            <a:extLst>
              <a:ext uri="{FF2B5EF4-FFF2-40B4-BE49-F238E27FC236}">
                <a16:creationId xmlns:a16="http://schemas.microsoft.com/office/drawing/2014/main" id="{B4A82825-5585-452C-A416-C2681470C92B}"/>
              </a:ext>
            </a:extLst>
          </p:cNvPr>
          <p:cNvSpPr/>
          <p:nvPr/>
        </p:nvSpPr>
        <p:spPr>
          <a:xfrm>
            <a:off x="4174068" y="15733829"/>
            <a:ext cx="9677400" cy="1179810"/>
          </a:xfrm>
          <a:prstGeom prst="rect">
            <a:avLst/>
          </a:prstGeom>
          <a:solidFill>
            <a:schemeClr val="accent5">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Sostegno allo sviluppo delle competenze e dell’alta formazione in linea con S3</a:t>
            </a:r>
          </a:p>
        </p:txBody>
      </p:sp>
      <p:sp>
        <p:nvSpPr>
          <p:cNvPr id="12" name="Rettangolo 11">
            <a:extLst>
              <a:ext uri="{FF2B5EF4-FFF2-40B4-BE49-F238E27FC236}">
                <a16:creationId xmlns:a16="http://schemas.microsoft.com/office/drawing/2014/main" id="{FA88D104-87DE-4400-9961-377D97087D03}"/>
              </a:ext>
            </a:extLst>
          </p:cNvPr>
          <p:cNvSpPr/>
          <p:nvPr/>
        </p:nvSpPr>
        <p:spPr>
          <a:xfrm>
            <a:off x="14308666" y="3113117"/>
            <a:ext cx="9516532" cy="8258671"/>
          </a:xfrm>
          <a:prstGeom prst="rect">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Promozione degli investimenti per la competitività della filiera agroalimentare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Agricoltura di precisione, digitalizzazione e soluzioni sostenibili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alle produzioni regionali e ai prodotti a denominazione di origine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Insediamento giovani agricoltori</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Attenzione specifica alla competitività e innovazione delle imprese in montagna e nelle aree interne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per il ricorso a strumenti di garanzia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agli investimenti nel settore dell’acquacoltura sostenibile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Sostegno al ruolo della piccola pesca costiera artigianale</a:t>
            </a:r>
          </a:p>
        </p:txBody>
      </p:sp>
      <p:sp>
        <p:nvSpPr>
          <p:cNvPr id="13" name="Rettangolo 12">
            <a:extLst>
              <a:ext uri="{FF2B5EF4-FFF2-40B4-BE49-F238E27FC236}">
                <a16:creationId xmlns:a16="http://schemas.microsoft.com/office/drawing/2014/main" id="{858AD239-6B55-408B-AA33-B987FF86DEF3}"/>
              </a:ext>
            </a:extLst>
          </p:cNvPr>
          <p:cNvSpPr/>
          <p:nvPr/>
        </p:nvSpPr>
        <p:spPr>
          <a:xfrm>
            <a:off x="14359466" y="12855554"/>
            <a:ext cx="9414933" cy="2718693"/>
          </a:xfrm>
          <a:prstGeom prst="rect">
            <a:avLst/>
          </a:prstGeom>
          <a:solidFill>
            <a:schemeClr val="bg2">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Riqualificazione infrastrutture a supporto dello sviluppo dei territori</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Investimenti complementari per valorizzazione del patrimonio culturale pubblico e infrastrutture turistiche </a:t>
            </a:r>
          </a:p>
        </p:txBody>
      </p:sp>
    </p:spTree>
    <p:extLst>
      <p:ext uri="{BB962C8B-B14F-4D97-AF65-F5344CB8AC3E}">
        <p14:creationId xmlns:p14="http://schemas.microsoft.com/office/powerpoint/2010/main" val="12246380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3937202" y="1557144"/>
            <a:ext cx="19395764"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DEL LAVORO, DELLE IMPRESE E DELLE OPPORTUNITÀ</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16</a:t>
            </a:fld>
            <a:endParaRPr lang="it-IT"/>
          </a:p>
        </p:txBody>
      </p:sp>
      <p:pic>
        <p:nvPicPr>
          <p:cNvPr id="4" name="Immagine 3">
            <a:extLst>
              <a:ext uri="{FF2B5EF4-FFF2-40B4-BE49-F238E27FC236}">
                <a16:creationId xmlns:a16="http://schemas.microsoft.com/office/drawing/2014/main" id="{C43E1D0D-7C30-4DE6-9C7E-93F2EE7BD440}"/>
              </a:ext>
            </a:extLst>
          </p:cNvPr>
          <p:cNvPicPr>
            <a:picLocks noChangeAspect="1"/>
          </p:cNvPicPr>
          <p:nvPr/>
        </p:nvPicPr>
        <p:blipFill>
          <a:blip r:embed="rId4"/>
          <a:stretch>
            <a:fillRect/>
          </a:stretch>
        </p:blipFill>
        <p:spPr>
          <a:xfrm>
            <a:off x="2743200" y="3138473"/>
            <a:ext cx="17184413" cy="13684211"/>
          </a:xfrm>
          <a:prstGeom prst="rect">
            <a:avLst/>
          </a:prstGeom>
        </p:spPr>
      </p:pic>
    </p:spTree>
    <p:extLst>
      <p:ext uri="{BB962C8B-B14F-4D97-AF65-F5344CB8AC3E}">
        <p14:creationId xmlns:p14="http://schemas.microsoft.com/office/powerpoint/2010/main" val="10679359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3724175" y="1547333"/>
            <a:ext cx="18704025" cy="16107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dirty="0">
                <a:latin typeface="Century Gothic" panose="020B0502020202020204" pitchFamily="34" charset="0"/>
              </a:rPr>
              <a:t>INNOVAZIONE PER LO SVILUPPO SOSTENIBILE e STRATEGIA DI SPECIALIZZAZIONE INTELLIGENTE 2021-2027 </a:t>
            </a:r>
            <a:endParaRPr lang="it-IT" sz="4800" dirty="0">
              <a:solidFill>
                <a:schemeClr val="tx1">
                  <a:lumMod val="50000"/>
                </a:schemeClr>
              </a:solidFill>
            </a:endParaRP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785308" y="3609114"/>
            <a:ext cx="19472458" cy="21692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lvl="1" indent="0" algn="l">
              <a:lnSpc>
                <a:spcPct val="150000"/>
              </a:lnSpc>
              <a:spcBef>
                <a:spcPts val="600"/>
              </a:spcBef>
            </a:pPr>
            <a:r>
              <a:rPr lang="it-IT">
                <a:latin typeface="Century Gothic" panose="020B0502020202020204" pitchFamily="34" charset="0"/>
              </a:rPr>
              <a:t>Il Un nuovo paradigma di innovazione per lo sviluppo sostenibile e di innovazione sociale trasformativa trasversale a tutte le politiche necessario per raggiungere gli obiettivi del Patto per il Lavoro e il Clima</a:t>
            </a:r>
          </a:p>
          <a:p>
            <a:pPr lvl="1" indent="0" algn="l">
              <a:lnSpc>
                <a:spcPct val="150000"/>
              </a:lnSpc>
              <a:spcBef>
                <a:spcPts val="600"/>
              </a:spcBef>
            </a:pPr>
            <a:r>
              <a:rPr lang="it-IT">
                <a:latin typeface="Century Gothic" panose="020B0502020202020204" pitchFamily="34" charset="0"/>
              </a:rPr>
              <a:t> Aggiornamento della Strategia di specializzazione intelligente (S3)</a:t>
            </a: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3" name="Segnaposto numero diapositiva 2">
            <a:extLst>
              <a:ext uri="{FF2B5EF4-FFF2-40B4-BE49-F238E27FC236}">
                <a16:creationId xmlns:a16="http://schemas.microsoft.com/office/drawing/2014/main" id="{B373E2CE-1199-45DC-BE3F-CE218A5B6250}"/>
              </a:ext>
            </a:extLst>
          </p:cNvPr>
          <p:cNvSpPr>
            <a:spLocks noGrp="1"/>
          </p:cNvSpPr>
          <p:nvPr>
            <p:ph type="sldNum" sz="quarter" idx="2"/>
          </p:nvPr>
        </p:nvSpPr>
        <p:spPr>
          <a:xfrm>
            <a:off x="22702215" y="14930271"/>
            <a:ext cx="424993" cy="436678"/>
          </a:xfrm>
        </p:spPr>
        <p:txBody>
          <a:bodyPr/>
          <a:lstStyle/>
          <a:p>
            <a:fld id="{86CB4B4D-7CA3-9044-876B-883B54F8677D}" type="slidenum">
              <a:rPr lang="it-IT" smtClean="0"/>
              <a:t>17</a:t>
            </a:fld>
            <a:endParaRPr lang="it-IT"/>
          </a:p>
        </p:txBody>
      </p:sp>
      <p:pic>
        <p:nvPicPr>
          <p:cNvPr id="4" name="Immagine 3">
            <a:extLst>
              <a:ext uri="{FF2B5EF4-FFF2-40B4-BE49-F238E27FC236}">
                <a16:creationId xmlns:a16="http://schemas.microsoft.com/office/drawing/2014/main" id="{87C4A174-9555-437A-93DD-EA0E05C2D7DE}"/>
              </a:ext>
            </a:extLst>
          </p:cNvPr>
          <p:cNvPicPr>
            <a:picLocks noChangeAspect="1"/>
          </p:cNvPicPr>
          <p:nvPr/>
        </p:nvPicPr>
        <p:blipFill>
          <a:blip r:embed="rId4"/>
          <a:stretch>
            <a:fillRect/>
          </a:stretch>
        </p:blipFill>
        <p:spPr>
          <a:xfrm>
            <a:off x="2860070" y="6077850"/>
            <a:ext cx="18417369" cy="7942950"/>
          </a:xfrm>
          <a:prstGeom prst="rect">
            <a:avLst/>
          </a:prstGeom>
        </p:spPr>
      </p:pic>
    </p:spTree>
    <p:extLst>
      <p:ext uri="{BB962C8B-B14F-4D97-AF65-F5344CB8AC3E}">
        <p14:creationId xmlns:p14="http://schemas.microsoft.com/office/powerpoint/2010/main" val="327492352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1920775" y="2388586"/>
            <a:ext cx="10207923"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STRATEGIE TERRITORIALI INTEGRATE</a:t>
            </a:r>
            <a:endParaRPr lang="it-IT" sz="4800">
              <a:solidFill>
                <a:schemeClr val="tx1">
                  <a:lumMod val="50000"/>
                </a:schemeClr>
              </a:solidFill>
            </a:endParaRP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116285" y="4185256"/>
            <a:ext cx="20024825" cy="8863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lvl="1" indent="0" algn="l">
              <a:lnSpc>
                <a:spcPct val="150000"/>
              </a:lnSpc>
              <a:spcBef>
                <a:spcPts val="600"/>
              </a:spcBef>
            </a:pPr>
            <a:r>
              <a:rPr lang="it-IT" dirty="0">
                <a:latin typeface="Century Gothic" panose="020B0502020202020204" pitchFamily="34" charset="0"/>
              </a:rPr>
              <a:t>Il nuovo Obiettivo di policy «Europa più vicina ai cittadini» prevede la realizzazione di </a:t>
            </a:r>
            <a:r>
              <a:rPr lang="it-IT" b="1" dirty="0">
                <a:latin typeface="Century Gothic" panose="020B0502020202020204" pitchFamily="34" charset="0"/>
              </a:rPr>
              <a:t>strategie territoriali integrate </a:t>
            </a:r>
            <a:r>
              <a:rPr lang="it-IT" dirty="0">
                <a:latin typeface="Century Gothic" panose="020B0502020202020204" pitchFamily="34" charset="0"/>
              </a:rPr>
              <a:t>per lo sviluppo di </a:t>
            </a:r>
            <a:r>
              <a:rPr lang="it-IT" b="1" dirty="0">
                <a:latin typeface="Century Gothic" panose="020B0502020202020204" pitchFamily="34" charset="0"/>
              </a:rPr>
              <a:t>aree urbane e delle altre aree </a:t>
            </a:r>
            <a:r>
              <a:rPr lang="it-IT" dirty="0">
                <a:latin typeface="Century Gothic" panose="020B0502020202020204" pitchFamily="34" charset="0"/>
              </a:rPr>
              <a:t>da elaborare insieme agli Enti locali e, in particolare: </a:t>
            </a:r>
          </a:p>
          <a:p>
            <a:pPr marL="457200" lvl="1" indent="0" algn="l">
              <a:lnSpc>
                <a:spcPct val="150000"/>
              </a:lnSpc>
              <a:spcBef>
                <a:spcPts val="600"/>
              </a:spcBef>
            </a:pPr>
            <a:r>
              <a:rPr lang="it-IT" b="1" dirty="0">
                <a:latin typeface="Century Gothic" panose="020B0502020202020204" pitchFamily="34" charset="0"/>
              </a:rPr>
              <a:t>1. </a:t>
            </a:r>
            <a:r>
              <a:rPr lang="it-IT" b="1" u="sng" dirty="0">
                <a:latin typeface="Century Gothic" panose="020B0502020202020204" pitchFamily="34" charset="0"/>
              </a:rPr>
              <a:t>Sviluppo locale nelle aree urbane e aree urbane intermedie </a:t>
            </a:r>
          </a:p>
          <a:p>
            <a:pPr marL="1404000" lvl="6" indent="-457200" algn="l">
              <a:lnSpc>
                <a:spcPct val="150000"/>
              </a:lnSpc>
              <a:spcBef>
                <a:spcPts val="600"/>
              </a:spcBef>
              <a:buFont typeface="Arial" panose="020B0604020202020204" pitchFamily="34" charset="0"/>
              <a:buChar char="•"/>
            </a:pPr>
            <a:r>
              <a:rPr lang="it-IT" b="1" dirty="0">
                <a:latin typeface="Century Gothic" panose="020B0502020202020204" pitchFamily="34" charset="0"/>
              </a:rPr>
              <a:t>Agende trasformative urbane</a:t>
            </a:r>
            <a:r>
              <a:rPr lang="it-IT" dirty="0">
                <a:latin typeface="Century Gothic" panose="020B0502020202020204" pitchFamily="34" charset="0"/>
              </a:rPr>
              <a:t> </a:t>
            </a:r>
            <a:r>
              <a:rPr lang="it-IT" b="1" dirty="0">
                <a:latin typeface="Century Gothic" panose="020B0502020202020204" pitchFamily="34" charset="0"/>
              </a:rPr>
              <a:t>per lo sviluppo sostenibile</a:t>
            </a:r>
          </a:p>
          <a:p>
            <a:pPr marL="457200" lvl="1" indent="0" algn="l">
              <a:lnSpc>
                <a:spcPct val="150000"/>
              </a:lnSpc>
              <a:spcBef>
                <a:spcPts val="600"/>
              </a:spcBef>
            </a:pPr>
            <a:r>
              <a:rPr lang="it-IT" b="1" dirty="0">
                <a:latin typeface="Century Gothic" panose="020B0502020202020204" pitchFamily="34" charset="0"/>
              </a:rPr>
              <a:t>2. </a:t>
            </a:r>
            <a:r>
              <a:rPr lang="it-IT" b="1" u="sng" dirty="0">
                <a:latin typeface="Century Gothic" panose="020B0502020202020204" pitchFamily="34" charset="0"/>
              </a:rPr>
              <a:t>Sviluppo locale in altri territori </a:t>
            </a:r>
            <a:r>
              <a:rPr lang="it-IT" u="sng" dirty="0">
                <a:latin typeface="Century Gothic" panose="020B0502020202020204" pitchFamily="34" charset="0"/>
              </a:rPr>
              <a:t>(in Italia focus specifico sulle aree interne)</a:t>
            </a:r>
          </a:p>
          <a:p>
            <a:pPr algn="l">
              <a:lnSpc>
                <a:spcPct val="150000"/>
              </a:lnSpc>
              <a:spcBef>
                <a:spcPts val="600"/>
              </a:spcBef>
            </a:pPr>
            <a:r>
              <a:rPr lang="it-IT" dirty="0">
                <a:latin typeface="Century Gothic" panose="020B0502020202020204" pitchFamily="34" charset="0"/>
              </a:rPr>
              <a:t>Le strategie territoriali integrate consentono:</a:t>
            </a:r>
            <a:endParaRPr lang="it-IT" b="1" dirty="0">
              <a:highlight>
                <a:srgbClr val="FFFF00"/>
              </a:highlight>
              <a:latin typeface="Century Gothic" panose="020B0502020202020204" pitchFamily="34" charset="0"/>
            </a:endParaRPr>
          </a:p>
          <a:p>
            <a:pPr marL="514350" indent="-514350" algn="l">
              <a:lnSpc>
                <a:spcPct val="150000"/>
              </a:lnSpc>
              <a:spcBef>
                <a:spcPts val="600"/>
              </a:spcBef>
              <a:buFont typeface="+mj-lt"/>
              <a:buAutoNum type="arabicPeriod"/>
            </a:pPr>
            <a:r>
              <a:rPr lang="it-IT" dirty="0">
                <a:latin typeface="Century Gothic" panose="020B0502020202020204" pitchFamily="34" charset="0"/>
              </a:rPr>
              <a:t>l’integrazione di risorse FESR, FSE e altri fondi (possibile anche FEASR)  </a:t>
            </a:r>
            <a:r>
              <a:rPr lang="it-IT" dirty="0">
                <a:latin typeface="Century Gothic" panose="020B0502020202020204" pitchFamily="34" charset="0"/>
                <a:sym typeface="Wingdings" panose="05000000000000000000" pitchFamily="2" charset="2"/>
              </a:rPr>
              <a:t> </a:t>
            </a:r>
            <a:r>
              <a:rPr lang="it-IT" b="1" i="1" dirty="0">
                <a:latin typeface="Century Gothic" panose="020B0502020202020204" pitchFamily="34" charset="0"/>
              </a:rPr>
              <a:t>approccio multi-fondo</a:t>
            </a:r>
          </a:p>
          <a:p>
            <a:pPr marL="514350" indent="-514350" algn="l">
              <a:lnSpc>
                <a:spcPct val="150000"/>
              </a:lnSpc>
              <a:spcBef>
                <a:spcPts val="600"/>
              </a:spcBef>
              <a:buFont typeface="+mj-lt"/>
              <a:buAutoNum type="arabicPeriod"/>
            </a:pPr>
            <a:r>
              <a:rPr lang="it-IT" dirty="0">
                <a:latin typeface="Century Gothic" panose="020B0502020202020204" pitchFamily="34" charset="0"/>
              </a:rPr>
              <a:t>una </a:t>
            </a:r>
            <a:r>
              <a:rPr lang="it-IT" b="1" dirty="0">
                <a:latin typeface="Century Gothic" panose="020B0502020202020204" pitchFamily="34" charset="0"/>
              </a:rPr>
              <a:t>combinazione flessibile </a:t>
            </a:r>
            <a:r>
              <a:rPr lang="it-IT" dirty="0">
                <a:latin typeface="Century Gothic" panose="020B0502020202020204" pitchFamily="34" charset="0"/>
              </a:rPr>
              <a:t>di diverse priorità dei fondi</a:t>
            </a:r>
          </a:p>
          <a:p>
            <a:pPr algn="l">
              <a:lnSpc>
                <a:spcPct val="150000"/>
              </a:lnSpc>
              <a:spcBef>
                <a:spcPts val="600"/>
              </a:spcBef>
            </a:pPr>
            <a:r>
              <a:rPr lang="it-IT" dirty="0">
                <a:latin typeface="Century Gothic" panose="020B0502020202020204" pitchFamily="34" charset="0"/>
              </a:rPr>
              <a:t>L’elenco delle aree territoriali eleggibili e gli </a:t>
            </a:r>
            <a:r>
              <a:rPr lang="it-IT" b="1" dirty="0">
                <a:latin typeface="Century Gothic" panose="020B0502020202020204" pitchFamily="34" charset="0"/>
              </a:rPr>
              <a:t>indirizzi operativi </a:t>
            </a:r>
            <a:r>
              <a:rPr lang="it-IT" dirty="0">
                <a:latin typeface="Century Gothic" panose="020B0502020202020204" pitchFamily="34" charset="0"/>
              </a:rPr>
              <a:t>per l’elaborazione delle strategie territoriali integrate saranno definiti dalla Giunta </a:t>
            </a:r>
            <a:r>
              <a:rPr lang="it-IT" dirty="0">
                <a:solidFill>
                  <a:srgbClr val="17370B"/>
                </a:solidFill>
                <a:latin typeface="Century Gothic" panose="020B0502020202020204" pitchFamily="34" charset="0"/>
              </a:rPr>
              <a:t>regionale, in coerenza con i criteri esplicitati </a:t>
            </a:r>
            <a:r>
              <a:rPr lang="it-IT" dirty="0">
                <a:latin typeface="Century Gothic" panose="020B0502020202020204" pitchFamily="34" charset="0"/>
              </a:rPr>
              <a:t>nel Documento Strategico Regionale</a:t>
            </a: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CasellaDiTesto 1">
            <a:extLst>
              <a:ext uri="{FF2B5EF4-FFF2-40B4-BE49-F238E27FC236}">
                <a16:creationId xmlns:a16="http://schemas.microsoft.com/office/drawing/2014/main" id="{289CB333-B86F-4311-B786-1725345858DF}"/>
              </a:ext>
            </a:extLst>
          </p:cNvPr>
          <p:cNvSpPr txBox="1"/>
          <p:nvPr/>
        </p:nvSpPr>
        <p:spPr>
          <a:xfrm>
            <a:off x="3386666" y="14685849"/>
            <a:ext cx="1503680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it-IT" dirty="0">
                <a:latin typeface="Century Gothic" panose="020B0502020202020204" pitchFamily="34" charset="0"/>
              </a:rPr>
              <a:t>Altre forme di sviluppo locale partecipativo:</a:t>
            </a:r>
          </a:p>
          <a:p>
            <a:r>
              <a:rPr lang="it-IT" b="1" dirty="0">
                <a:latin typeface="Century Gothic" panose="020B0502020202020204" pitchFamily="34" charset="0"/>
              </a:rPr>
              <a:t>LEADER </a:t>
            </a:r>
            <a:r>
              <a:rPr lang="it-IT" dirty="0">
                <a:latin typeface="Century Gothic" panose="020B0502020202020204" pitchFamily="34" charset="0"/>
              </a:rPr>
              <a:t> per lo sviluppo locale nelle aree rurali (</a:t>
            </a:r>
            <a:r>
              <a:rPr lang="it-IT" b="1" dirty="0">
                <a:latin typeface="Century Gothic" panose="020B0502020202020204" pitchFamily="34" charset="0"/>
              </a:rPr>
              <a:t>FEASR</a:t>
            </a:r>
            <a:r>
              <a:rPr lang="it-IT" dirty="0">
                <a:latin typeface="Century Gothic" panose="020B0502020202020204" pitchFamily="34" charset="0"/>
              </a:rPr>
              <a:t>) </a:t>
            </a:r>
          </a:p>
          <a:p>
            <a:r>
              <a:rPr lang="it-IT" b="1" dirty="0">
                <a:latin typeface="Century Gothic" panose="020B0502020202020204" pitchFamily="34" charset="0"/>
              </a:rPr>
              <a:t>FLAG</a:t>
            </a:r>
            <a:r>
              <a:rPr lang="it-IT" dirty="0">
                <a:latin typeface="Century Gothic" panose="020B0502020202020204" pitchFamily="34" charset="0"/>
              </a:rPr>
              <a:t> per la pesca e l’acquacoltura (</a:t>
            </a:r>
            <a:r>
              <a:rPr lang="it-IT" b="1" dirty="0">
                <a:latin typeface="Century Gothic" panose="020B0502020202020204" pitchFamily="34" charset="0"/>
              </a:rPr>
              <a:t>FEAMPA</a:t>
            </a:r>
            <a:r>
              <a:rPr lang="it-IT" dirty="0">
                <a:latin typeface="Century Gothic" panose="020B0502020202020204" pitchFamily="34" charset="0"/>
              </a:rPr>
              <a:t>) </a:t>
            </a:r>
            <a:endParaRPr kumimoji="0" lang="it-IT" sz="3000" b="0" i="0" u="none" strike="noStrike" cap="none" spc="0" normalizeH="0" baseline="0" dirty="0">
              <a:ln>
                <a:noFill/>
              </a:ln>
              <a:solidFill>
                <a:srgbClr val="5E5E5E"/>
              </a:solidFill>
              <a:effectLst/>
              <a:uFillTx/>
              <a:latin typeface="+mn-lt"/>
              <a:ea typeface="+mn-ea"/>
              <a:cs typeface="+mn-cs"/>
              <a:sym typeface="Helvetica Neue"/>
            </a:endParaRPr>
          </a:p>
        </p:txBody>
      </p:sp>
      <p:sp>
        <p:nvSpPr>
          <p:cNvPr id="3" name="Segnaposto numero diapositiva 2">
            <a:extLst>
              <a:ext uri="{FF2B5EF4-FFF2-40B4-BE49-F238E27FC236}">
                <a16:creationId xmlns:a16="http://schemas.microsoft.com/office/drawing/2014/main" id="{B373E2CE-1199-45DC-BE3F-CE218A5B6250}"/>
              </a:ext>
            </a:extLst>
          </p:cNvPr>
          <p:cNvSpPr>
            <a:spLocks noGrp="1"/>
          </p:cNvSpPr>
          <p:nvPr>
            <p:ph type="sldNum" sz="quarter" idx="2"/>
          </p:nvPr>
        </p:nvSpPr>
        <p:spPr>
          <a:xfrm>
            <a:off x="22702215" y="14930271"/>
            <a:ext cx="424993" cy="436678"/>
          </a:xfrm>
        </p:spPr>
        <p:txBody>
          <a:bodyPr/>
          <a:lstStyle/>
          <a:p>
            <a:fld id="{86CB4B4D-7CA3-9044-876B-883B54F8677D}" type="slidenum">
              <a:rPr lang="it-IT" smtClean="0"/>
              <a:t>18</a:t>
            </a:fld>
            <a:endParaRPr lang="it-IT"/>
          </a:p>
        </p:txBody>
      </p:sp>
    </p:spTree>
    <p:extLst>
      <p:ext uri="{BB962C8B-B14F-4D97-AF65-F5344CB8AC3E}">
        <p14:creationId xmlns:p14="http://schemas.microsoft.com/office/powerpoint/2010/main" val="6758782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178518" y="2067820"/>
            <a:ext cx="19752202" cy="84125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b="1">
                <a:solidFill>
                  <a:schemeClr val="tx1">
                    <a:lumMod val="50000"/>
                  </a:schemeClr>
                </a:solidFill>
              </a:rPr>
              <a:t>LE AGENDE TRASFORMATIVE URBANE PER LO SVILUPPO SOSTENIBILE </a:t>
            </a:r>
          </a:p>
        </p:txBody>
      </p:sp>
      <p:sp>
        <p:nvSpPr>
          <p:cNvPr id="265" name="Triangolo"/>
          <p:cNvSpPr/>
          <p:nvPr/>
        </p:nvSpPr>
        <p:spPr>
          <a:xfrm rot="9890652">
            <a:off x="-4078863" y="1530747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9428941" y="15017792"/>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D24591C7-BC74-404F-A9E6-28A27E9F10F6}"/>
              </a:ext>
            </a:extLst>
          </p:cNvPr>
          <p:cNvSpPr>
            <a:spLocks noGrp="1"/>
          </p:cNvSpPr>
          <p:nvPr>
            <p:ph type="sldNum" sz="quarter" idx="2"/>
          </p:nvPr>
        </p:nvSpPr>
        <p:spPr>
          <a:xfrm>
            <a:off x="22885095" y="14991231"/>
            <a:ext cx="424993" cy="436678"/>
          </a:xfrm>
        </p:spPr>
        <p:txBody>
          <a:bodyPr/>
          <a:lstStyle/>
          <a:p>
            <a:fld id="{86CB4B4D-7CA3-9044-876B-883B54F8677D}" type="slidenum">
              <a:rPr lang="it-IT" smtClean="0"/>
              <a:t>19</a:t>
            </a:fld>
            <a:endParaRPr lang="it-IT"/>
          </a:p>
        </p:txBody>
      </p:sp>
      <p:graphicFrame>
        <p:nvGraphicFramePr>
          <p:cNvPr id="3" name="Diagramma 2">
            <a:extLst>
              <a:ext uri="{FF2B5EF4-FFF2-40B4-BE49-F238E27FC236}">
                <a16:creationId xmlns:a16="http://schemas.microsoft.com/office/drawing/2014/main" id="{050C3D8A-8308-4722-A0FF-DBE8B3E8154E}"/>
              </a:ext>
            </a:extLst>
          </p:cNvPr>
          <p:cNvGraphicFramePr/>
          <p:nvPr>
            <p:extLst>
              <p:ext uri="{D42A27DB-BD31-4B8C-83A1-F6EECF244321}">
                <p14:modId xmlns:p14="http://schemas.microsoft.com/office/powerpoint/2010/main" val="1641866023"/>
              </p:ext>
            </p:extLst>
          </p:nvPr>
        </p:nvGraphicFramePr>
        <p:xfrm>
          <a:off x="1727201" y="3096682"/>
          <a:ext cx="21911732" cy="12922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21990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grpSp>
        <p:nvGrpSpPr>
          <p:cNvPr id="11" name="Gruppo 10">
            <a:extLst>
              <a:ext uri="{FF2B5EF4-FFF2-40B4-BE49-F238E27FC236}">
                <a16:creationId xmlns:a16="http://schemas.microsoft.com/office/drawing/2014/main" id="{9D5B8E9D-3294-4476-9ECB-A3161D255F07}"/>
              </a:ext>
            </a:extLst>
          </p:cNvPr>
          <p:cNvGrpSpPr/>
          <p:nvPr/>
        </p:nvGrpSpPr>
        <p:grpSpPr>
          <a:xfrm>
            <a:off x="2746580" y="4107936"/>
            <a:ext cx="3071294" cy="2178833"/>
            <a:chOff x="2782486" y="4945"/>
            <a:chExt cx="3977404" cy="2761383"/>
          </a:xfrm>
          <a:scene3d>
            <a:camera prst="orthographicFront">
              <a:rot lat="0" lon="0" rev="0"/>
            </a:camera>
            <a:lightRig rig="contrasting" dir="t">
              <a:rot lat="0" lon="0" rev="1200000"/>
            </a:lightRig>
          </a:scene3d>
        </p:grpSpPr>
        <p:sp>
          <p:nvSpPr>
            <p:cNvPr id="12" name="Ovale 11">
              <a:extLst>
                <a:ext uri="{FF2B5EF4-FFF2-40B4-BE49-F238E27FC236}">
                  <a16:creationId xmlns:a16="http://schemas.microsoft.com/office/drawing/2014/main" id="{B8F7D816-29CA-402A-9C47-22D339E94135}"/>
                </a:ext>
              </a:extLst>
            </p:cNvPr>
            <p:cNvSpPr/>
            <p:nvPr/>
          </p:nvSpPr>
          <p:spPr>
            <a:xfrm>
              <a:off x="2782486" y="4945"/>
              <a:ext cx="3977404" cy="2761383"/>
            </a:xfrm>
            <a:prstGeom prst="ellipse">
              <a:avLst/>
            </a:prstGeom>
            <a:solidFill>
              <a:schemeClr val="accent1">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4" name="Ovale 4">
              <a:extLst>
                <a:ext uri="{FF2B5EF4-FFF2-40B4-BE49-F238E27FC236}">
                  <a16:creationId xmlns:a16="http://schemas.microsoft.com/office/drawing/2014/main" id="{9BADA81E-881B-46B9-95CB-77C09A91D6F6}"/>
                </a:ext>
              </a:extLst>
            </p:cNvPr>
            <p:cNvSpPr txBox="1"/>
            <p:nvPr/>
          </p:nvSpPr>
          <p:spPr>
            <a:xfrm>
              <a:off x="3364963" y="409340"/>
              <a:ext cx="2812450" cy="1952593"/>
            </a:xfrm>
            <a:prstGeom prst="rect">
              <a:avLst/>
            </a:prstGeom>
            <a:solidFill>
              <a:schemeClr val="accent1">
                <a:lumMod val="5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t-IT" sz="2400" b="1" kern="1200">
                  <a:latin typeface="Century Gothic" panose="020B0502020202020204" pitchFamily="34" charset="0"/>
                </a:rPr>
                <a:t>Agenda ONU 2030</a:t>
              </a:r>
            </a:p>
          </p:txBody>
        </p:sp>
      </p:grpSp>
      <p:grpSp>
        <p:nvGrpSpPr>
          <p:cNvPr id="21" name="Gruppo 20">
            <a:extLst>
              <a:ext uri="{FF2B5EF4-FFF2-40B4-BE49-F238E27FC236}">
                <a16:creationId xmlns:a16="http://schemas.microsoft.com/office/drawing/2014/main" id="{2CD02A47-03D1-4DAB-812A-7A52A3CF66C0}"/>
              </a:ext>
            </a:extLst>
          </p:cNvPr>
          <p:cNvGrpSpPr/>
          <p:nvPr/>
        </p:nvGrpSpPr>
        <p:grpSpPr>
          <a:xfrm>
            <a:off x="1945099" y="7114980"/>
            <a:ext cx="4728015" cy="4188824"/>
            <a:chOff x="3334475" y="5777703"/>
            <a:chExt cx="4158521" cy="3455951"/>
          </a:xfrm>
          <a:scene3d>
            <a:camera prst="orthographicFront">
              <a:rot lat="0" lon="0" rev="0"/>
            </a:camera>
            <a:lightRig rig="contrasting" dir="t">
              <a:rot lat="0" lon="0" rev="1200000"/>
            </a:lightRig>
          </a:scene3d>
        </p:grpSpPr>
        <p:sp>
          <p:nvSpPr>
            <p:cNvPr id="22" name="Ovale 21">
              <a:extLst>
                <a:ext uri="{FF2B5EF4-FFF2-40B4-BE49-F238E27FC236}">
                  <a16:creationId xmlns:a16="http://schemas.microsoft.com/office/drawing/2014/main" id="{F03A6F4E-42C7-497C-B92B-B522A70B0306}"/>
                </a:ext>
              </a:extLst>
            </p:cNvPr>
            <p:cNvSpPr/>
            <p:nvPr/>
          </p:nvSpPr>
          <p:spPr>
            <a:xfrm>
              <a:off x="3334475" y="5777703"/>
              <a:ext cx="4158521" cy="3455951"/>
            </a:xfrm>
            <a:prstGeom prst="ellipse">
              <a:avLst/>
            </a:prstGeom>
            <a:solidFill>
              <a:schemeClr val="tx2"/>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3" name="Ovale 4">
              <a:extLst>
                <a:ext uri="{FF2B5EF4-FFF2-40B4-BE49-F238E27FC236}">
                  <a16:creationId xmlns:a16="http://schemas.microsoft.com/office/drawing/2014/main" id="{FF06F034-1B9A-4400-98BE-F0C3BC4FB4CF}"/>
                </a:ext>
              </a:extLst>
            </p:cNvPr>
            <p:cNvSpPr txBox="1"/>
            <p:nvPr/>
          </p:nvSpPr>
          <p:spPr>
            <a:xfrm>
              <a:off x="3943476" y="6283815"/>
              <a:ext cx="2940519" cy="24437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it-IT" sz="2800" b="1" kern="1200">
                  <a:latin typeface="Century Gothic" panose="020B0502020202020204" pitchFamily="34" charset="0"/>
                </a:rPr>
                <a:t>Patto per il Lavoro e per Clima</a:t>
              </a:r>
            </a:p>
            <a:p>
              <a:pPr marL="0" lvl="0" indent="0" algn="ctr" defTabSz="1066800">
                <a:lnSpc>
                  <a:spcPct val="90000"/>
                </a:lnSpc>
                <a:spcBef>
                  <a:spcPct val="0"/>
                </a:spcBef>
                <a:spcAft>
                  <a:spcPct val="35000"/>
                </a:spcAft>
                <a:buNone/>
              </a:pPr>
              <a:r>
                <a:rPr lang="it-IT" sz="2400" b="1" kern="1200">
                  <a:latin typeface="Century Gothic" panose="020B0502020202020204" pitchFamily="34" charset="0"/>
                </a:rPr>
                <a:t>4 sfide</a:t>
              </a:r>
            </a:p>
            <a:p>
              <a:pPr marL="0" lvl="0" indent="0" algn="ctr" defTabSz="1066800">
                <a:lnSpc>
                  <a:spcPct val="90000"/>
                </a:lnSpc>
                <a:spcBef>
                  <a:spcPct val="0"/>
                </a:spcBef>
                <a:spcAft>
                  <a:spcPct val="35000"/>
                </a:spcAft>
                <a:buNone/>
              </a:pPr>
              <a:r>
                <a:rPr lang="it-IT" sz="2400" b="1" kern="1200">
                  <a:latin typeface="Century Gothic" panose="020B0502020202020204" pitchFamily="34" charset="0"/>
                </a:rPr>
                <a:t>4 obiettivi strategici</a:t>
              </a:r>
            </a:p>
            <a:p>
              <a:pPr marL="0" lvl="0" indent="0" algn="ctr" defTabSz="1066800">
                <a:lnSpc>
                  <a:spcPct val="90000"/>
                </a:lnSpc>
                <a:spcBef>
                  <a:spcPct val="0"/>
                </a:spcBef>
                <a:spcAft>
                  <a:spcPct val="35000"/>
                </a:spcAft>
                <a:buNone/>
              </a:pPr>
              <a:r>
                <a:rPr lang="it-IT" sz="2400" b="1" kern="1200">
                  <a:latin typeface="Century Gothic" panose="020B0502020202020204" pitchFamily="34" charset="0"/>
                </a:rPr>
                <a:t>112 linee di intervento</a:t>
              </a:r>
            </a:p>
            <a:p>
              <a:pPr marL="0" lvl="0" indent="0" algn="ctr" defTabSz="1066800">
                <a:lnSpc>
                  <a:spcPct val="90000"/>
                </a:lnSpc>
                <a:spcBef>
                  <a:spcPct val="0"/>
                </a:spcBef>
                <a:spcAft>
                  <a:spcPct val="35000"/>
                </a:spcAft>
                <a:buNone/>
              </a:pPr>
              <a:r>
                <a:rPr lang="it-IT" sz="2400" b="1" kern="1200">
                  <a:latin typeface="Century Gothic" panose="020B0502020202020204" pitchFamily="34" charset="0"/>
                </a:rPr>
                <a:t>4 processi trasversali </a:t>
              </a:r>
            </a:p>
          </p:txBody>
        </p:sp>
      </p:grpSp>
      <p:grpSp>
        <p:nvGrpSpPr>
          <p:cNvPr id="24" name="Gruppo 23">
            <a:extLst>
              <a:ext uri="{FF2B5EF4-FFF2-40B4-BE49-F238E27FC236}">
                <a16:creationId xmlns:a16="http://schemas.microsoft.com/office/drawing/2014/main" id="{59D0F35E-3C27-434A-88EC-2A3548C7929B}"/>
              </a:ext>
            </a:extLst>
          </p:cNvPr>
          <p:cNvGrpSpPr/>
          <p:nvPr/>
        </p:nvGrpSpPr>
        <p:grpSpPr>
          <a:xfrm>
            <a:off x="2792117" y="12156701"/>
            <a:ext cx="3071293" cy="2132300"/>
            <a:chOff x="3832534" y="10155824"/>
            <a:chExt cx="3071293" cy="2132300"/>
          </a:xfrm>
          <a:scene3d>
            <a:camera prst="orthographicFront">
              <a:rot lat="0" lon="0" rev="0"/>
            </a:camera>
            <a:lightRig rig="contrasting" dir="t">
              <a:rot lat="0" lon="0" rev="1200000"/>
            </a:lightRig>
          </a:scene3d>
        </p:grpSpPr>
        <p:sp>
          <p:nvSpPr>
            <p:cNvPr id="25" name="Ovale 24">
              <a:extLst>
                <a:ext uri="{FF2B5EF4-FFF2-40B4-BE49-F238E27FC236}">
                  <a16:creationId xmlns:a16="http://schemas.microsoft.com/office/drawing/2014/main" id="{7BBF2626-867E-47C7-96F4-C62DA8CF3674}"/>
                </a:ext>
              </a:extLst>
            </p:cNvPr>
            <p:cNvSpPr/>
            <p:nvPr/>
          </p:nvSpPr>
          <p:spPr>
            <a:xfrm>
              <a:off x="3832534" y="10155824"/>
              <a:ext cx="3071293" cy="2132300"/>
            </a:xfrm>
            <a:prstGeom prst="ellipse">
              <a:avLst/>
            </a:prstGeom>
            <a:solidFill>
              <a:schemeClr val="accent1">
                <a:lumMod val="5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6" name="Ovale 4">
              <a:extLst>
                <a:ext uri="{FF2B5EF4-FFF2-40B4-BE49-F238E27FC236}">
                  <a16:creationId xmlns:a16="http://schemas.microsoft.com/office/drawing/2014/main" id="{2721C750-9193-4228-9A5F-819BEAA5A945}"/>
                </a:ext>
              </a:extLst>
            </p:cNvPr>
            <p:cNvSpPr txBox="1"/>
            <p:nvPr/>
          </p:nvSpPr>
          <p:spPr>
            <a:xfrm>
              <a:off x="4282314" y="10468092"/>
              <a:ext cx="2171733" cy="1507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400" b="1" kern="1200" err="1">
                  <a:latin typeface="Century Gothic" panose="020B0502020202020204" pitchFamily="34" charset="0"/>
                </a:rPr>
                <a:t>European</a:t>
              </a:r>
              <a:r>
                <a:rPr lang="it-IT" sz="2400" b="1" kern="1200">
                  <a:latin typeface="Century Gothic" panose="020B0502020202020204" pitchFamily="34" charset="0"/>
                </a:rPr>
                <a:t> Green </a:t>
              </a:r>
              <a:r>
                <a:rPr lang="it-IT" sz="2400" b="1" kern="1200" err="1">
                  <a:latin typeface="Century Gothic" panose="020B0502020202020204" pitchFamily="34" charset="0"/>
                </a:rPr>
                <a:t>Deal</a:t>
              </a:r>
              <a:endParaRPr lang="it-IT" sz="2400" b="1" kern="1200">
                <a:latin typeface="Century Gothic" panose="020B0502020202020204" pitchFamily="34" charset="0"/>
              </a:endParaRPr>
            </a:p>
          </p:txBody>
        </p:sp>
      </p:grpSp>
      <p:grpSp>
        <p:nvGrpSpPr>
          <p:cNvPr id="30" name="Gruppo 29">
            <a:extLst>
              <a:ext uri="{FF2B5EF4-FFF2-40B4-BE49-F238E27FC236}">
                <a16:creationId xmlns:a16="http://schemas.microsoft.com/office/drawing/2014/main" id="{003800FE-CF10-408D-AAB9-E766F49A4A33}"/>
              </a:ext>
            </a:extLst>
          </p:cNvPr>
          <p:cNvGrpSpPr/>
          <p:nvPr/>
        </p:nvGrpSpPr>
        <p:grpSpPr>
          <a:xfrm>
            <a:off x="8261304" y="7376826"/>
            <a:ext cx="3799860" cy="3744314"/>
            <a:chOff x="8172635" y="4410388"/>
            <a:chExt cx="3799860" cy="3744314"/>
          </a:xfrm>
          <a:scene3d>
            <a:camera prst="orthographicFront">
              <a:rot lat="0" lon="0" rev="0"/>
            </a:camera>
            <a:lightRig rig="contrasting" dir="t">
              <a:rot lat="0" lon="0" rev="1200000"/>
            </a:lightRig>
          </a:scene3d>
        </p:grpSpPr>
        <p:sp>
          <p:nvSpPr>
            <p:cNvPr id="31" name="Ovale 30">
              <a:extLst>
                <a:ext uri="{FF2B5EF4-FFF2-40B4-BE49-F238E27FC236}">
                  <a16:creationId xmlns:a16="http://schemas.microsoft.com/office/drawing/2014/main" id="{421CA044-583F-457D-9914-929218F230E5}"/>
                </a:ext>
              </a:extLst>
            </p:cNvPr>
            <p:cNvSpPr/>
            <p:nvPr/>
          </p:nvSpPr>
          <p:spPr>
            <a:xfrm>
              <a:off x="8172635" y="4410388"/>
              <a:ext cx="3799860" cy="3744314"/>
            </a:xfrm>
            <a:prstGeom prst="ellipse">
              <a:avLst/>
            </a:prstGeom>
            <a:solidFill>
              <a:srgbClr val="17370B"/>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2" name="Ovale 4">
              <a:extLst>
                <a:ext uri="{FF2B5EF4-FFF2-40B4-BE49-F238E27FC236}">
                  <a16:creationId xmlns:a16="http://schemas.microsoft.com/office/drawing/2014/main" id="{1DD923C3-9D9A-41D1-A4E8-2F8206732804}"/>
                </a:ext>
              </a:extLst>
            </p:cNvPr>
            <p:cNvSpPr txBox="1"/>
            <p:nvPr/>
          </p:nvSpPr>
          <p:spPr>
            <a:xfrm>
              <a:off x="8729112" y="4958730"/>
              <a:ext cx="2686906" cy="26476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spcBef>
                  <a:spcPts val="1200"/>
                </a:spcBef>
                <a:buNone/>
              </a:pPr>
              <a:r>
                <a:rPr lang="it-IT" sz="2800" b="1" kern="1200">
                  <a:latin typeface="Century Gothic" panose="020B0502020202020204" pitchFamily="34" charset="0"/>
                </a:rPr>
                <a:t>Documento Strategico Regionale </a:t>
              </a:r>
            </a:p>
          </p:txBody>
        </p:sp>
      </p:grpSp>
      <p:sp>
        <p:nvSpPr>
          <p:cNvPr id="33" name="CasellaDiTesto 32">
            <a:extLst>
              <a:ext uri="{FF2B5EF4-FFF2-40B4-BE49-F238E27FC236}">
                <a16:creationId xmlns:a16="http://schemas.microsoft.com/office/drawing/2014/main" id="{C1237208-4BE1-47F7-9A07-E3B628A30EC2}"/>
              </a:ext>
            </a:extLst>
          </p:cNvPr>
          <p:cNvSpPr txBox="1"/>
          <p:nvPr/>
        </p:nvSpPr>
        <p:spPr>
          <a:xfrm>
            <a:off x="12617641" y="4755839"/>
            <a:ext cx="10356735" cy="80067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Bef>
                <a:spcPts val="1000"/>
              </a:spcBef>
            </a:pPr>
            <a:r>
              <a:rPr lang="it-IT" b="1" dirty="0">
                <a:latin typeface="Century Gothic" panose="020B0502020202020204" pitchFamily="34" charset="0"/>
              </a:rPr>
              <a:t>Il Documento Strategico Regionale 2021-2027: </a:t>
            </a:r>
          </a:p>
          <a:p>
            <a:pPr marL="457200" indent="-457200" algn="l">
              <a:lnSpc>
                <a:spcPct val="150000"/>
              </a:lnSpc>
              <a:spcBef>
                <a:spcPts val="1200"/>
              </a:spcBef>
              <a:buFont typeface="+mj-lt"/>
              <a:buAutoNum type="arabicPeriod"/>
            </a:pPr>
            <a:r>
              <a:rPr lang="it-IT" dirty="0">
                <a:latin typeface="Century Gothic" panose="020B0502020202020204" pitchFamily="34" charset="0"/>
              </a:rPr>
              <a:t>delinea la programmazione unitaria dei  </a:t>
            </a:r>
            <a:r>
              <a:rPr lang="it-IT" b="1" dirty="0">
                <a:latin typeface="Century Gothic" panose="020B0502020202020204" pitchFamily="34" charset="0"/>
              </a:rPr>
              <a:t>fondi europei e nazionali  2021-2027</a:t>
            </a:r>
          </a:p>
          <a:p>
            <a:pPr marL="457200" indent="-457200" algn="l">
              <a:lnSpc>
                <a:spcPct val="150000"/>
              </a:lnSpc>
              <a:spcBef>
                <a:spcPts val="1200"/>
              </a:spcBef>
              <a:buFont typeface="+mj-lt"/>
              <a:buAutoNum type="arabicPeriod"/>
            </a:pPr>
            <a:r>
              <a:rPr lang="it-IT" dirty="0">
                <a:latin typeface="Century Gothic" panose="020B0502020202020204" pitchFamily="34" charset="0"/>
              </a:rPr>
              <a:t>orienta la </a:t>
            </a:r>
            <a:r>
              <a:rPr lang="it-IT" b="1" dirty="0">
                <a:latin typeface="Century Gothic" panose="020B0502020202020204" pitchFamily="34" charset="0"/>
              </a:rPr>
              <a:t>programmazione operativa dei fondi </a:t>
            </a:r>
            <a:r>
              <a:rPr lang="it-IT" dirty="0">
                <a:latin typeface="Century Gothic" panose="020B0502020202020204" pitchFamily="34" charset="0"/>
              </a:rPr>
              <a:t>gestiti dalla Regione verso gli obiettivi strategici del</a:t>
            </a:r>
            <a:r>
              <a:rPr lang="it-IT" b="1" dirty="0">
                <a:latin typeface="Century Gothic" panose="020B0502020202020204" pitchFamily="34" charset="0"/>
              </a:rPr>
              <a:t> Patto per il Lavoro e per il Clima</a:t>
            </a:r>
          </a:p>
          <a:p>
            <a:pPr marL="457200" indent="-457200" algn="l">
              <a:lnSpc>
                <a:spcPct val="150000"/>
              </a:lnSpc>
              <a:spcBef>
                <a:spcPts val="1200"/>
              </a:spcBef>
              <a:buFont typeface="+mj-lt"/>
              <a:buAutoNum type="arabicPeriod"/>
            </a:pPr>
            <a:r>
              <a:rPr lang="it-IT" dirty="0">
                <a:latin typeface="Century Gothic" panose="020B0502020202020204" pitchFamily="34" charset="0"/>
              </a:rPr>
              <a:t>indirizza  la capacità del sistema regionale di attrarre risorse ulteriori, ampliando il </a:t>
            </a:r>
            <a:r>
              <a:rPr lang="it-IT" b="1" i="1" dirty="0">
                <a:latin typeface="Century Gothic" panose="020B0502020202020204" pitchFamily="34" charset="0"/>
              </a:rPr>
              <a:t>policy mix </a:t>
            </a:r>
            <a:r>
              <a:rPr lang="it-IT" b="1" dirty="0">
                <a:latin typeface="Century Gothic" panose="020B0502020202020204" pitchFamily="34" charset="0"/>
              </a:rPr>
              <a:t>per lo sviluppo sostenibile </a:t>
            </a:r>
            <a:endParaRPr lang="it-IT" dirty="0">
              <a:latin typeface="Century Gothic" panose="020B0502020202020204" pitchFamily="34" charset="0"/>
              <a:cs typeface="Calibri"/>
            </a:endParaRPr>
          </a:p>
          <a:p>
            <a:pPr marL="457200" indent="-457200" algn="l">
              <a:lnSpc>
                <a:spcPct val="150000"/>
              </a:lnSpc>
              <a:spcBef>
                <a:spcPts val="1200"/>
              </a:spcBef>
              <a:buFont typeface="+mj-lt"/>
              <a:buAutoNum type="arabicPeriod"/>
            </a:pPr>
            <a:r>
              <a:rPr lang="it-IT" dirty="0">
                <a:latin typeface="Century Gothic" panose="020B0502020202020204" pitchFamily="34" charset="0"/>
                <a:cs typeface="Calibri"/>
              </a:rPr>
              <a:t> prevede </a:t>
            </a:r>
            <a:r>
              <a:rPr lang="it-IT" b="1" dirty="0">
                <a:latin typeface="Century Gothic" panose="020B0502020202020204" pitchFamily="34" charset="0"/>
                <a:cs typeface="Calibri"/>
              </a:rPr>
              <a:t>strategie territoriali integrate </a:t>
            </a:r>
            <a:r>
              <a:rPr lang="it-IT" dirty="0">
                <a:latin typeface="Century Gothic" panose="020B0502020202020204" pitchFamily="34" charset="0"/>
                <a:cs typeface="Calibri"/>
              </a:rPr>
              <a:t>e condivise con gli Enti locali per </a:t>
            </a:r>
            <a:r>
              <a:rPr lang="it-IT" dirty="0">
                <a:latin typeface="Century Gothic" panose="020B0502020202020204" pitchFamily="34" charset="0"/>
              </a:rPr>
              <a:t>raggiungere obiettivi comuni.</a:t>
            </a:r>
            <a:endParaRPr lang="it-IT" dirty="0">
              <a:latin typeface="Century Gothic" panose="020B0502020202020204" pitchFamily="34" charset="0"/>
              <a:ea typeface="+mn-lt"/>
              <a:cs typeface="+mn-lt"/>
            </a:endParaRPr>
          </a:p>
        </p:txBody>
      </p:sp>
      <p:sp>
        <p:nvSpPr>
          <p:cNvPr id="34" name="Titolo capitolo">
            <a:extLst>
              <a:ext uri="{FF2B5EF4-FFF2-40B4-BE49-F238E27FC236}">
                <a16:creationId xmlns:a16="http://schemas.microsoft.com/office/drawing/2014/main" id="{42B9883F-26F2-40F4-88F8-0FE002681AAB}"/>
              </a:ext>
            </a:extLst>
          </p:cNvPr>
          <p:cNvSpPr txBox="1"/>
          <p:nvPr/>
        </p:nvSpPr>
        <p:spPr>
          <a:xfrm>
            <a:off x="2179210" y="2786724"/>
            <a:ext cx="2126223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b="1">
                <a:solidFill>
                  <a:schemeClr val="bg2">
                    <a:lumMod val="10000"/>
                  </a:schemeClr>
                </a:solidFill>
              </a:rPr>
              <a:t>DOCUMENTO STRATEGICO REGIONALE 2021-2027 (DSR)</a:t>
            </a:r>
          </a:p>
        </p:txBody>
      </p:sp>
      <p:sp>
        <p:nvSpPr>
          <p:cNvPr id="2" name="Freccia a destra 1">
            <a:extLst>
              <a:ext uri="{FF2B5EF4-FFF2-40B4-BE49-F238E27FC236}">
                <a16:creationId xmlns:a16="http://schemas.microsoft.com/office/drawing/2014/main" id="{4B0D79F9-A3A6-439F-BAC7-A69815A6C8B0}"/>
              </a:ext>
            </a:extLst>
          </p:cNvPr>
          <p:cNvSpPr/>
          <p:nvPr/>
        </p:nvSpPr>
        <p:spPr>
          <a:xfrm>
            <a:off x="7031507" y="8967076"/>
            <a:ext cx="978408" cy="484632"/>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37225" rtl="0" fontAlgn="auto" latinLnBrk="0" hangingPunct="0">
              <a:lnSpc>
                <a:spcPct val="100000"/>
              </a:lnSpc>
              <a:spcBef>
                <a:spcPts val="0"/>
              </a:spcBef>
              <a:spcAft>
                <a:spcPts val="0"/>
              </a:spcAft>
              <a:buClrTx/>
              <a:buSzTx/>
              <a:buFontTx/>
              <a:buNone/>
              <a:tabLst/>
            </a:pPr>
            <a:endParaRPr kumimoji="0" lang="it-IT"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Segnaposto numero diapositiva 2">
            <a:extLst>
              <a:ext uri="{FF2B5EF4-FFF2-40B4-BE49-F238E27FC236}">
                <a16:creationId xmlns:a16="http://schemas.microsoft.com/office/drawing/2014/main" id="{21793819-B137-4806-A7D3-4BF44444B1CF}"/>
              </a:ext>
            </a:extLst>
          </p:cNvPr>
          <p:cNvSpPr>
            <a:spLocks noGrp="1"/>
          </p:cNvSpPr>
          <p:nvPr>
            <p:ph type="sldNum" sz="quarter" idx="2"/>
          </p:nvPr>
        </p:nvSpPr>
        <p:spPr>
          <a:xfrm>
            <a:off x="22458375" y="15052191"/>
            <a:ext cx="424993" cy="436678"/>
          </a:xfrm>
        </p:spPr>
        <p:txBody>
          <a:bodyPr/>
          <a:lstStyle/>
          <a:p>
            <a:fld id="{86CB4B4D-7CA3-9044-876B-883B54F8677D}" type="slidenum">
              <a:rPr lang="it-IT" smtClean="0"/>
              <a:t>2</a:t>
            </a:fld>
            <a:endParaRPr lang="it-IT"/>
          </a:p>
        </p:txBody>
      </p:sp>
      <p:sp>
        <p:nvSpPr>
          <p:cNvPr id="27" name="Freccia a destra 26">
            <a:extLst>
              <a:ext uri="{FF2B5EF4-FFF2-40B4-BE49-F238E27FC236}">
                <a16:creationId xmlns:a16="http://schemas.microsoft.com/office/drawing/2014/main" id="{EA1A8CB4-C5C3-4148-8DDA-2CFFA25532EB}"/>
              </a:ext>
            </a:extLst>
          </p:cNvPr>
          <p:cNvSpPr/>
          <p:nvPr/>
        </p:nvSpPr>
        <p:spPr>
          <a:xfrm rot="5400000">
            <a:off x="4013198" y="6629403"/>
            <a:ext cx="609603" cy="254000"/>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37225" rtl="0" fontAlgn="auto" latinLnBrk="0" hangingPunct="0">
              <a:lnSpc>
                <a:spcPct val="100000"/>
              </a:lnSpc>
              <a:spcBef>
                <a:spcPts val="0"/>
              </a:spcBef>
              <a:spcAft>
                <a:spcPts val="0"/>
              </a:spcAft>
              <a:buClrTx/>
              <a:buSzTx/>
              <a:buFontTx/>
              <a:buNone/>
              <a:tabLst/>
            </a:pPr>
            <a:endParaRPr kumimoji="0" lang="it-IT"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Freccia a destra 27">
            <a:extLst>
              <a:ext uri="{FF2B5EF4-FFF2-40B4-BE49-F238E27FC236}">
                <a16:creationId xmlns:a16="http://schemas.microsoft.com/office/drawing/2014/main" id="{B432DEDA-EC5F-492A-94E0-BBE75B2EDF0C}"/>
              </a:ext>
            </a:extLst>
          </p:cNvPr>
          <p:cNvSpPr/>
          <p:nvPr/>
        </p:nvSpPr>
        <p:spPr>
          <a:xfrm rot="16200000">
            <a:off x="4013199" y="11684004"/>
            <a:ext cx="609603" cy="254000"/>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37225" rtl="0" fontAlgn="auto" latinLnBrk="0" hangingPunct="0">
              <a:lnSpc>
                <a:spcPct val="100000"/>
              </a:lnSpc>
              <a:spcBef>
                <a:spcPts val="0"/>
              </a:spcBef>
              <a:spcAft>
                <a:spcPts val="0"/>
              </a:spcAft>
              <a:buClrTx/>
              <a:buSzTx/>
              <a:buFontTx/>
              <a:buNone/>
              <a:tabLst/>
            </a:pPr>
            <a:endParaRPr kumimoji="0" lang="it-IT"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3121695" y="1817378"/>
            <a:ext cx="1979388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solidFill>
                  <a:schemeClr val="tx1">
                    <a:lumMod val="50000"/>
                  </a:schemeClr>
                </a:solidFill>
              </a:rPr>
              <a:t>UNA NUOVA POLITICA DI SISTEMA PER LE AREE INTERNE E MONTANE</a:t>
            </a: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10" name="Diritti e doveri">
            <a:extLst>
              <a:ext uri="{FF2B5EF4-FFF2-40B4-BE49-F238E27FC236}">
                <a16:creationId xmlns:a16="http://schemas.microsoft.com/office/drawing/2014/main" id="{6890D0F1-126B-44B5-AC3F-B5CEFA7CD514}"/>
              </a:ext>
            </a:extLst>
          </p:cNvPr>
          <p:cNvSpPr txBox="1"/>
          <p:nvPr/>
        </p:nvSpPr>
        <p:spPr>
          <a:xfrm>
            <a:off x="3121695" y="2961497"/>
            <a:ext cx="5225790"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r>
              <a:rPr lang="it-IT" b="1"/>
              <a:t>Innovazioni e strumenti</a:t>
            </a:r>
          </a:p>
        </p:txBody>
      </p:sp>
      <p:sp>
        <p:nvSpPr>
          <p:cNvPr id="13" name="CasellaDiTesto 12">
            <a:extLst>
              <a:ext uri="{FF2B5EF4-FFF2-40B4-BE49-F238E27FC236}">
                <a16:creationId xmlns:a16="http://schemas.microsoft.com/office/drawing/2014/main" id="{6FE4BBE4-5077-42A2-A8E6-BBCFFC1FB5A9}"/>
              </a:ext>
            </a:extLst>
          </p:cNvPr>
          <p:cNvSpPr txBox="1"/>
          <p:nvPr/>
        </p:nvSpPr>
        <p:spPr>
          <a:xfrm>
            <a:off x="3121695" y="4275541"/>
            <a:ext cx="19793880" cy="94795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spcBef>
                <a:spcPts val="1800"/>
              </a:spcBef>
              <a:buFont typeface="+mj-lt"/>
              <a:buAutoNum type="arabicPeriod"/>
            </a:pPr>
            <a:r>
              <a:rPr lang="it-IT" b="1" dirty="0">
                <a:latin typeface="Century Gothic" panose="020B0502020202020204" pitchFamily="34" charset="0"/>
              </a:rPr>
              <a:t>Riconoscimento delle peculiarità delle aree montane e interne</a:t>
            </a:r>
            <a:r>
              <a:rPr lang="it-IT" dirty="0">
                <a:latin typeface="Century Gothic" panose="020B0502020202020204" pitchFamily="34" charset="0"/>
              </a:rPr>
              <a:t> attraverso criteri preferenziali, accesso semplificato, supporto, accompagnamento e altre iniziative che possano favorire la piena partecipazione anche degli operatori delle aree interne e montane</a:t>
            </a:r>
          </a:p>
          <a:p>
            <a:pPr marL="457200" indent="-457200" algn="l">
              <a:spcBef>
                <a:spcPts val="1800"/>
              </a:spcBef>
              <a:buFont typeface="+mj-lt"/>
              <a:buAutoNum type="arabicPeriod"/>
            </a:pPr>
            <a:r>
              <a:rPr lang="it-IT" b="1" dirty="0">
                <a:latin typeface="Century Gothic" panose="020B0502020202020204" pitchFamily="34" charset="0"/>
              </a:rPr>
              <a:t>Bandi riservati o targhettizzati </a:t>
            </a:r>
            <a:r>
              <a:rPr lang="it-IT" dirty="0">
                <a:latin typeface="Century Gothic" panose="020B0502020202020204" pitchFamily="34" charset="0"/>
              </a:rPr>
              <a:t>sui bisogni delle aree montane e interne</a:t>
            </a:r>
          </a:p>
          <a:p>
            <a:pPr marL="457200" indent="-457200" algn="l">
              <a:spcBef>
                <a:spcPts val="1800"/>
              </a:spcBef>
              <a:buFont typeface="+mj-lt"/>
              <a:buAutoNum type="arabicPeriod"/>
            </a:pPr>
            <a:r>
              <a:rPr lang="it-IT" b="1" dirty="0">
                <a:latin typeface="Century Gothic" panose="020B0502020202020204" pitchFamily="34" charset="0"/>
              </a:rPr>
              <a:t>Strategie territoriali integrate (OP5)</a:t>
            </a:r>
            <a:r>
              <a:rPr lang="it-IT" dirty="0">
                <a:latin typeface="Century Gothic" panose="020B0502020202020204" pitchFamily="34" charset="0"/>
              </a:rPr>
              <a:t>,</a:t>
            </a:r>
            <a:r>
              <a:rPr lang="it-IT" b="1" dirty="0">
                <a:latin typeface="Century Gothic" panose="020B0502020202020204" pitchFamily="34" charset="0"/>
              </a:rPr>
              <a:t> </a:t>
            </a:r>
            <a:r>
              <a:rPr lang="it-IT" dirty="0">
                <a:latin typeface="Century Gothic" panose="020B0502020202020204" pitchFamily="34" charset="0"/>
              </a:rPr>
              <a:t>attivate dalla Regione con il concorso degli Enti locali ed elaborate insieme agli attori del territorio:</a:t>
            </a:r>
          </a:p>
          <a:p>
            <a:pPr marL="914400" lvl="1" indent="-457200" algn="l">
              <a:spcBef>
                <a:spcPts val="1800"/>
              </a:spcBef>
              <a:buFont typeface="Arial" panose="020B0604020202020204" pitchFamily="34" charset="0"/>
              <a:buChar char="•"/>
            </a:pPr>
            <a:r>
              <a:rPr lang="it-IT" b="1" dirty="0">
                <a:latin typeface="Century Gothic" panose="020B0502020202020204" pitchFamily="34" charset="0"/>
              </a:rPr>
              <a:t>quattro aree pilota SNAI 2014-2020 </a:t>
            </a:r>
            <a:r>
              <a:rPr lang="it-IT" dirty="0">
                <a:latin typeface="Century Gothic" panose="020B0502020202020204" pitchFamily="34" charset="0"/>
              </a:rPr>
              <a:t>(Appennino Emiliano, Basso Ferrarese, Appennino Piacentino-Parmense e Alta Valmarecchia) a cui sarà richiesto un aggiornamento della strategia d’area;</a:t>
            </a:r>
          </a:p>
          <a:p>
            <a:pPr marL="914400" lvl="1" indent="-457200" algn="l">
              <a:spcBef>
                <a:spcPts val="1800"/>
              </a:spcBef>
              <a:buFont typeface="Arial" panose="020B0604020202020204" pitchFamily="34" charset="0"/>
              <a:buChar char="•"/>
            </a:pPr>
            <a:r>
              <a:rPr lang="it-IT" dirty="0">
                <a:latin typeface="Century Gothic" panose="020B0502020202020204" pitchFamily="34" charset="0"/>
              </a:rPr>
              <a:t>ulteriori </a:t>
            </a:r>
            <a:r>
              <a:rPr lang="it-IT" b="1" dirty="0">
                <a:latin typeface="Century Gothic" panose="020B0502020202020204" pitchFamily="34" charset="0"/>
              </a:rPr>
              <a:t>possibili nuove aree pilota SNAI 2021-2027</a:t>
            </a:r>
            <a:r>
              <a:rPr lang="it-IT" dirty="0">
                <a:latin typeface="Century Gothic" panose="020B0502020202020204" pitchFamily="34" charset="0"/>
              </a:rPr>
              <a:t>, da selezionare sulla base dei criteri che saranno definiti a livello nazionale a valle dell’Accordo di partenariato;</a:t>
            </a:r>
          </a:p>
          <a:p>
            <a:pPr marL="914400" lvl="1" indent="-457200" algn="l">
              <a:spcBef>
                <a:spcPts val="1800"/>
              </a:spcBef>
              <a:buFont typeface="Arial" panose="020B0604020202020204" pitchFamily="34" charset="0"/>
              <a:buChar char="•"/>
            </a:pPr>
            <a:r>
              <a:rPr lang="it-IT" b="1" dirty="0">
                <a:latin typeface="Century Gothic" panose="020B0502020202020204" pitchFamily="34" charset="0"/>
              </a:rPr>
              <a:t>altri territori identificati dentro il perimetro della montagna </a:t>
            </a:r>
            <a:r>
              <a:rPr lang="it-IT" dirty="0">
                <a:latin typeface="Century Gothic" panose="020B0502020202020204" pitchFamily="34" charset="0"/>
              </a:rPr>
              <a:t>(comuni montani o parzialmente montani, laddove superino una certa soglia di potenziale fragilità) all’interno dei confini provinciali o di ambiti omogenei infra-provinciali, assicurando che le strategie siano a beneficio dei comuni in maggiore sofferenza e finalizzate a invertire il trend di spopolamento</a:t>
            </a:r>
          </a:p>
          <a:p>
            <a:pPr marL="457200" lvl="1" indent="0" algn="l">
              <a:spcBef>
                <a:spcPts val="1800"/>
              </a:spcBef>
            </a:pPr>
            <a:endParaRPr lang="it-IT" dirty="0">
              <a:latin typeface="Century Gothic" panose="020B0502020202020204" pitchFamily="34" charset="0"/>
            </a:endParaRPr>
          </a:p>
          <a:p>
            <a:pPr algn="just">
              <a:spcBef>
                <a:spcPts val="1200"/>
              </a:spcBef>
            </a:pPr>
            <a:r>
              <a:rPr lang="it-IT" b="1" dirty="0">
                <a:latin typeface="Century Gothic" panose="020B0502020202020204" pitchFamily="34" charset="0"/>
              </a:rPr>
              <a:t>Principio di concentrazione territoriale </a:t>
            </a:r>
            <a:r>
              <a:rPr lang="it-IT" dirty="0">
                <a:latin typeface="Century Gothic" panose="020B0502020202020204" pitchFamily="34" charset="0"/>
              </a:rPr>
              <a:t>dei fondi europei per la coesione, PSR e FSC compresi, in misura almeno pari al </a:t>
            </a:r>
            <a:r>
              <a:rPr lang="it-IT" b="1" dirty="0">
                <a:latin typeface="Century Gothic" panose="020B0502020202020204" pitchFamily="34" charset="0"/>
              </a:rPr>
              <a:t>10% di ciascun fondo</a:t>
            </a:r>
            <a:endParaRPr lang="it-IT" sz="2800" dirty="0">
              <a:latin typeface="Century Gothic" panose="020B0502020202020204" pitchFamily="34" charset="0"/>
            </a:endParaRPr>
          </a:p>
        </p:txBody>
      </p:sp>
      <p:sp>
        <p:nvSpPr>
          <p:cNvPr id="3" name="Segnaposto numero diapositiva 2">
            <a:extLst>
              <a:ext uri="{FF2B5EF4-FFF2-40B4-BE49-F238E27FC236}">
                <a16:creationId xmlns:a16="http://schemas.microsoft.com/office/drawing/2014/main" id="{6483E51A-63A4-4B22-BF7C-7E0BD5F4BE46}"/>
              </a:ext>
            </a:extLst>
          </p:cNvPr>
          <p:cNvSpPr>
            <a:spLocks noGrp="1"/>
          </p:cNvSpPr>
          <p:nvPr>
            <p:ph type="sldNum" sz="quarter" idx="2"/>
          </p:nvPr>
        </p:nvSpPr>
        <p:spPr>
          <a:xfrm>
            <a:off x="22915575" y="14960751"/>
            <a:ext cx="424993" cy="436678"/>
          </a:xfrm>
        </p:spPr>
        <p:txBody>
          <a:bodyPr/>
          <a:lstStyle/>
          <a:p>
            <a:fld id="{86CB4B4D-7CA3-9044-876B-883B54F8677D}" type="slidenum">
              <a:rPr lang="it-IT" smtClean="0"/>
              <a:t>20</a:t>
            </a:fld>
            <a:endParaRPr lang="it-IT"/>
          </a:p>
        </p:txBody>
      </p:sp>
    </p:spTree>
    <p:extLst>
      <p:ext uri="{BB962C8B-B14F-4D97-AF65-F5344CB8AC3E}">
        <p14:creationId xmlns:p14="http://schemas.microsoft.com/office/powerpoint/2010/main" val="31399358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136928" y="2623994"/>
            <a:ext cx="1477648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solidFill>
                  <a:schemeClr val="tx1">
                    <a:lumMod val="50000"/>
                  </a:schemeClr>
                </a:solidFill>
              </a:rPr>
              <a:t>DOCUMENTO STRATEGICO REGIONALE 2021-2027 </a:t>
            </a: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10" name="Diritti e doveri">
            <a:extLst>
              <a:ext uri="{FF2B5EF4-FFF2-40B4-BE49-F238E27FC236}">
                <a16:creationId xmlns:a16="http://schemas.microsoft.com/office/drawing/2014/main" id="{6890D0F1-126B-44B5-AC3F-B5CEFA7CD514}"/>
              </a:ext>
            </a:extLst>
          </p:cNvPr>
          <p:cNvSpPr txBox="1"/>
          <p:nvPr/>
        </p:nvSpPr>
        <p:spPr>
          <a:xfrm>
            <a:off x="2309923" y="3606975"/>
            <a:ext cx="2935099"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r>
              <a:rPr lang="it-IT" b="1"/>
              <a:t>Governance</a:t>
            </a:r>
          </a:p>
        </p:txBody>
      </p:sp>
      <p:sp>
        <p:nvSpPr>
          <p:cNvPr id="12" name="Diritti e doveri">
            <a:extLst>
              <a:ext uri="{FF2B5EF4-FFF2-40B4-BE49-F238E27FC236}">
                <a16:creationId xmlns:a16="http://schemas.microsoft.com/office/drawing/2014/main" id="{B267830A-F201-42C4-B092-522B737E98D3}"/>
              </a:ext>
            </a:extLst>
          </p:cNvPr>
          <p:cNvSpPr txBox="1"/>
          <p:nvPr/>
        </p:nvSpPr>
        <p:spPr>
          <a:xfrm>
            <a:off x="15447570" y="4263565"/>
            <a:ext cx="1026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endParaRPr lang="it-IT" b="1">
              <a:highlight>
                <a:srgbClr val="FFFF00"/>
              </a:highlight>
            </a:endParaRPr>
          </a:p>
        </p:txBody>
      </p:sp>
      <p:sp>
        <p:nvSpPr>
          <p:cNvPr id="2" name="Segnaposto numero diapositiva 1">
            <a:extLst>
              <a:ext uri="{FF2B5EF4-FFF2-40B4-BE49-F238E27FC236}">
                <a16:creationId xmlns:a16="http://schemas.microsoft.com/office/drawing/2014/main" id="{B326E79A-3E07-415C-ABC4-0837BF30F5EC}"/>
              </a:ext>
            </a:extLst>
          </p:cNvPr>
          <p:cNvSpPr>
            <a:spLocks noGrp="1"/>
          </p:cNvSpPr>
          <p:nvPr>
            <p:ph type="sldNum" sz="quarter" idx="2"/>
          </p:nvPr>
        </p:nvSpPr>
        <p:spPr>
          <a:xfrm>
            <a:off x="22976535" y="14991231"/>
            <a:ext cx="424993" cy="436678"/>
          </a:xfrm>
        </p:spPr>
        <p:txBody>
          <a:bodyPr/>
          <a:lstStyle/>
          <a:p>
            <a:fld id="{86CB4B4D-7CA3-9044-876B-883B54F8677D}" type="slidenum">
              <a:rPr lang="it-IT" smtClean="0"/>
              <a:t>21</a:t>
            </a:fld>
            <a:endParaRPr lang="it-IT"/>
          </a:p>
        </p:txBody>
      </p:sp>
      <p:pic>
        <p:nvPicPr>
          <p:cNvPr id="4" name="Immagine 3">
            <a:extLst>
              <a:ext uri="{FF2B5EF4-FFF2-40B4-BE49-F238E27FC236}">
                <a16:creationId xmlns:a16="http://schemas.microsoft.com/office/drawing/2014/main" id="{6CF8B1AA-9CA1-439A-8250-A64BD3682FEF}"/>
              </a:ext>
            </a:extLst>
          </p:cNvPr>
          <p:cNvPicPr>
            <a:picLocks noChangeAspect="1"/>
          </p:cNvPicPr>
          <p:nvPr/>
        </p:nvPicPr>
        <p:blipFill>
          <a:blip r:embed="rId4"/>
          <a:stretch>
            <a:fillRect/>
          </a:stretch>
        </p:blipFill>
        <p:spPr>
          <a:xfrm>
            <a:off x="2895600" y="4304001"/>
            <a:ext cx="17322800" cy="9803885"/>
          </a:xfrm>
          <a:prstGeom prst="rect">
            <a:avLst/>
          </a:prstGeom>
        </p:spPr>
      </p:pic>
    </p:spTree>
    <p:extLst>
      <p:ext uri="{BB962C8B-B14F-4D97-AF65-F5344CB8AC3E}">
        <p14:creationId xmlns:p14="http://schemas.microsoft.com/office/powerpoint/2010/main" val="2251864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9897035" y="268669"/>
            <a:ext cx="102657" cy="9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endParaRPr sz="5400">
              <a:solidFill>
                <a:schemeClr val="tx1">
                  <a:lumMod val="50000"/>
                </a:schemeClr>
              </a:solidFill>
            </a:endParaRP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180260" y="4815774"/>
            <a:ext cx="19472458"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spcBef>
                <a:spcPts val="1000"/>
              </a:spcBef>
            </a:pPr>
            <a:endParaRPr lang="it-IT" sz="3200" i="1">
              <a:latin typeface="Century Gothic" panose="020B0502020202020204" pitchFamily="34" charset="0"/>
              <a:cs typeface="Calibri"/>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12" name="Diritti e doveri">
            <a:extLst>
              <a:ext uri="{FF2B5EF4-FFF2-40B4-BE49-F238E27FC236}">
                <a16:creationId xmlns:a16="http://schemas.microsoft.com/office/drawing/2014/main" id="{58F058F5-7200-46EC-A1BE-3A71EB60DF72}"/>
              </a:ext>
            </a:extLst>
          </p:cNvPr>
          <p:cNvSpPr txBox="1"/>
          <p:nvPr/>
        </p:nvSpPr>
        <p:spPr>
          <a:xfrm>
            <a:off x="15610138" y="1264715"/>
            <a:ext cx="102657" cy="6565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endParaRPr lang="it-IT" b="1"/>
          </a:p>
        </p:txBody>
      </p:sp>
      <p:sp>
        <p:nvSpPr>
          <p:cNvPr id="13" name="Titolo capitolo">
            <a:extLst>
              <a:ext uri="{FF2B5EF4-FFF2-40B4-BE49-F238E27FC236}">
                <a16:creationId xmlns:a16="http://schemas.microsoft.com/office/drawing/2014/main" id="{3E3DA57C-E021-4531-927A-62F715D26522}"/>
              </a:ext>
            </a:extLst>
          </p:cNvPr>
          <p:cNvSpPr txBox="1"/>
          <p:nvPr/>
        </p:nvSpPr>
        <p:spPr>
          <a:xfrm>
            <a:off x="2180260" y="2170243"/>
            <a:ext cx="8880636"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dirty="0">
                <a:solidFill>
                  <a:schemeClr val="tx1">
                    <a:lumMod val="50000"/>
                  </a:schemeClr>
                </a:solidFill>
              </a:rPr>
              <a:t>PROGRAMMAZIONE UNITARIA</a:t>
            </a:r>
          </a:p>
        </p:txBody>
      </p:sp>
      <p:sp>
        <p:nvSpPr>
          <p:cNvPr id="15" name="CasellaDiTesto 14">
            <a:extLst>
              <a:ext uri="{FF2B5EF4-FFF2-40B4-BE49-F238E27FC236}">
                <a16:creationId xmlns:a16="http://schemas.microsoft.com/office/drawing/2014/main" id="{22D27D9E-C920-4154-B2BE-450873D3E458}"/>
              </a:ext>
            </a:extLst>
          </p:cNvPr>
          <p:cNvSpPr txBox="1"/>
          <p:nvPr/>
        </p:nvSpPr>
        <p:spPr>
          <a:xfrm>
            <a:off x="3317902" y="5644396"/>
            <a:ext cx="19013778" cy="11432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lnSpc>
                <a:spcPct val="107000"/>
              </a:lnSpc>
              <a:spcAft>
                <a:spcPts val="800"/>
              </a:spcAft>
            </a:pPr>
            <a:endParaRPr lang="it-IT" b="1">
              <a:solidFill>
                <a:srgbClr val="000000"/>
              </a:solidFill>
              <a:effectLst/>
              <a:latin typeface="Century Gothic" panose="020B0502020202020204" pitchFamily="34" charset="0"/>
              <a:ea typeface="Calibri" panose="020F0502020204030204" pitchFamily="34" charset="0"/>
            </a:endParaRPr>
          </a:p>
          <a:p>
            <a:pPr lvl="0" algn="l">
              <a:lnSpc>
                <a:spcPct val="107000"/>
              </a:lnSpc>
              <a:spcAft>
                <a:spcPts val="800"/>
              </a:spcAft>
            </a:pPr>
            <a:endParaRPr lang="it-IT" b="1">
              <a:solidFill>
                <a:srgbClr val="000000"/>
              </a:solidFill>
              <a:effectLst/>
              <a:latin typeface="Century Gothic" panose="020B0502020202020204" pitchFamily="34" charset="0"/>
              <a:ea typeface="Calibri" panose="020F0502020204030204" pitchFamily="34" charset="0"/>
            </a:endParaRPr>
          </a:p>
        </p:txBody>
      </p:sp>
      <p:sp>
        <p:nvSpPr>
          <p:cNvPr id="14" name="CasellaDiTesto 13">
            <a:extLst>
              <a:ext uri="{FF2B5EF4-FFF2-40B4-BE49-F238E27FC236}">
                <a16:creationId xmlns:a16="http://schemas.microsoft.com/office/drawing/2014/main" id="{8D40C225-0434-4A2A-9FB2-896FD9460610}"/>
              </a:ext>
            </a:extLst>
          </p:cNvPr>
          <p:cNvSpPr txBox="1"/>
          <p:nvPr/>
        </p:nvSpPr>
        <p:spPr>
          <a:xfrm>
            <a:off x="1731807" y="4071641"/>
            <a:ext cx="19512091" cy="115121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spcBef>
                <a:spcPts val="1800"/>
              </a:spcBef>
            </a:pPr>
            <a:r>
              <a:rPr lang="it-IT" b="1" dirty="0">
                <a:latin typeface="Century Gothic" panose="020B0502020202020204" pitchFamily="34" charset="0"/>
                <a:cs typeface="Calibri"/>
              </a:rPr>
              <a:t>I due livelli della governance sono:</a:t>
            </a:r>
          </a:p>
          <a:p>
            <a:pPr algn="just">
              <a:spcBef>
                <a:spcPts val="1800"/>
              </a:spcBef>
            </a:pPr>
            <a:r>
              <a:rPr lang="it-IT" b="1" dirty="0">
                <a:latin typeface="Century Gothic" panose="020B0502020202020204" pitchFamily="34" charset="0"/>
                <a:cs typeface="Calibri"/>
              </a:rPr>
              <a:t>Cabina di regia per la programmazione strategica </a:t>
            </a:r>
            <a:r>
              <a:rPr lang="it-IT" dirty="0">
                <a:latin typeface="Century Gothic" panose="020B0502020202020204" pitchFamily="34" charset="0"/>
                <a:cs typeface="Calibri"/>
              </a:rPr>
              <a:t>istituita presso la Presidenza della Giunta, opera con il supporto </a:t>
            </a:r>
            <a:r>
              <a:rPr lang="it-IT">
                <a:latin typeface="Century Gothic" panose="020B0502020202020204" pitchFamily="34" charset="0"/>
                <a:cs typeface="Calibri"/>
              </a:rPr>
              <a:t>della DGREII</a:t>
            </a:r>
            <a:endParaRPr lang="it-IT" dirty="0">
              <a:latin typeface="Century Gothic" panose="020B0502020202020204" pitchFamily="34" charset="0"/>
              <a:cs typeface="Calibri"/>
            </a:endParaRPr>
          </a:p>
          <a:p>
            <a:pPr algn="just">
              <a:spcBef>
                <a:spcPts val="1800"/>
              </a:spcBef>
            </a:pPr>
            <a:r>
              <a:rPr lang="it-IT" b="1" dirty="0">
                <a:latin typeface="Century Gothic" panose="020B0502020202020204" pitchFamily="34" charset="0"/>
                <a:cs typeface="Calibri"/>
              </a:rPr>
              <a:t>Struttura di coordinamento della programmazione unitaria </a:t>
            </a:r>
            <a:r>
              <a:rPr lang="it-IT" dirty="0">
                <a:latin typeface="Century Gothic" panose="020B0502020202020204" pitchFamily="34" charset="0"/>
                <a:cs typeface="Calibri"/>
              </a:rPr>
              <a:t>presso la Vicepresidenza della Giunta e la DG REII (articolata in Conferenza dei direttori e Comitato tecnico)</a:t>
            </a:r>
          </a:p>
          <a:p>
            <a:pPr algn="just">
              <a:spcBef>
                <a:spcPts val="1800"/>
              </a:spcBef>
            </a:pPr>
            <a:r>
              <a:rPr lang="it-IT" dirty="0">
                <a:latin typeface="Century Gothic" panose="020B0502020202020204" pitchFamily="34" charset="0"/>
                <a:cs typeface="Calibri"/>
              </a:rPr>
              <a:t>La struttura di coordinamento assicura l’attuazione integrata dei programmi regionali attraverso:</a:t>
            </a:r>
          </a:p>
          <a:p>
            <a:pPr marL="342900" lvl="0" indent="-342900" algn="just">
              <a:lnSpc>
                <a:spcPct val="115000"/>
              </a:lnSpc>
              <a:spcBef>
                <a:spcPts val="600"/>
              </a:spcBef>
              <a:spcAft>
                <a:spcPts val="1000"/>
              </a:spcAft>
              <a:buFont typeface="Symbol" panose="05050102010706020507" pitchFamily="18" charset="2"/>
              <a:buChar char="·"/>
            </a:pPr>
            <a:r>
              <a:rPr lang="it-IT" dirty="0">
                <a:latin typeface="Century Gothic" panose="020B0502020202020204" pitchFamily="34" charset="0"/>
                <a:cs typeface="Calibri"/>
              </a:rPr>
              <a:t>il coordinamento delle </a:t>
            </a:r>
            <a:r>
              <a:rPr lang="it-IT" b="1" dirty="0">
                <a:latin typeface="Century Gothic" panose="020B0502020202020204" pitchFamily="34" charset="0"/>
                <a:cs typeface="Calibri"/>
              </a:rPr>
              <a:t>strategie territoriali integrate </a:t>
            </a:r>
            <a:r>
              <a:rPr lang="it-IT" dirty="0">
                <a:latin typeface="Century Gothic" panose="020B0502020202020204" pitchFamily="34" charset="0"/>
                <a:cs typeface="Calibri"/>
              </a:rPr>
              <a:t>e l’organizzazione del presidio regionale unitario per supportare gli enti locali attivando adeguate azioni di </a:t>
            </a:r>
            <a:r>
              <a:rPr lang="it-IT" b="1" i="1" dirty="0" err="1">
                <a:latin typeface="Century Gothic" panose="020B0502020202020204" pitchFamily="34" charset="0"/>
                <a:cs typeface="Calibri"/>
              </a:rPr>
              <a:t>capacity</a:t>
            </a:r>
            <a:r>
              <a:rPr lang="it-IT" b="1" i="1" dirty="0">
                <a:latin typeface="Century Gothic" panose="020B0502020202020204" pitchFamily="34" charset="0"/>
                <a:cs typeface="Calibri"/>
              </a:rPr>
              <a:t> building </a:t>
            </a:r>
            <a:r>
              <a:rPr lang="it-IT" dirty="0">
                <a:latin typeface="Century Gothic" panose="020B0502020202020204" pitchFamily="34" charset="0"/>
                <a:cs typeface="Calibri"/>
              </a:rPr>
              <a:t>(LASTI)</a:t>
            </a:r>
          </a:p>
          <a:p>
            <a:pPr marL="342900" lvl="0" indent="-342900" algn="just">
              <a:lnSpc>
                <a:spcPct val="115000"/>
              </a:lnSpc>
              <a:spcBef>
                <a:spcPts val="600"/>
              </a:spcBef>
              <a:spcAft>
                <a:spcPts val="1000"/>
              </a:spcAft>
              <a:buFont typeface="Symbol" panose="05050102010706020507" pitchFamily="18" charset="2"/>
              <a:buChar char="·"/>
            </a:pPr>
            <a:r>
              <a:rPr lang="it-IT" dirty="0">
                <a:latin typeface="Century Gothic" panose="020B0502020202020204" pitchFamily="34" charset="0"/>
                <a:cs typeface="Calibri"/>
              </a:rPr>
              <a:t>il coordinamento della programmazione, l’integrazione dei bandi e il monitoraggio unitario, per assicurare la coerenza dei fondi allocati dai programmi con gli obiettivi del Programma di mandato e del Patto per il Lavoro e per il Clima, ed il raggiungimento dei target fissati </a:t>
            </a:r>
          </a:p>
          <a:p>
            <a:pPr marL="342900" lvl="0" indent="-342900" algn="just">
              <a:lnSpc>
                <a:spcPct val="115000"/>
              </a:lnSpc>
              <a:spcBef>
                <a:spcPts val="600"/>
              </a:spcBef>
              <a:spcAft>
                <a:spcPts val="1000"/>
              </a:spcAft>
              <a:buFont typeface="Symbol" panose="05050102010706020507" pitchFamily="18" charset="2"/>
              <a:buChar char="·"/>
            </a:pPr>
            <a:r>
              <a:rPr lang="it-IT" dirty="0">
                <a:latin typeface="Century Gothic" panose="020B0502020202020204" pitchFamily="34" charset="0"/>
                <a:cs typeface="Calibri"/>
              </a:rPr>
              <a:t>la valutazione unitaria in itinere, per misurare l’efficacia delle azioni intraprese rispetto agli obiettivi, e la valutazione degli esiti, da sottoporre alla Cabina di regia</a:t>
            </a:r>
          </a:p>
          <a:p>
            <a:pPr marL="342900" lvl="0" indent="-342900" algn="just">
              <a:lnSpc>
                <a:spcPct val="115000"/>
              </a:lnSpc>
              <a:spcBef>
                <a:spcPts val="600"/>
              </a:spcBef>
              <a:spcAft>
                <a:spcPts val="1000"/>
              </a:spcAft>
              <a:buFont typeface="Symbol" panose="05050102010706020507" pitchFamily="18" charset="2"/>
              <a:buChar char="·"/>
            </a:pPr>
            <a:r>
              <a:rPr lang="it-IT" dirty="0">
                <a:latin typeface="Century Gothic" panose="020B0502020202020204" pitchFamily="34" charset="0"/>
                <a:cs typeface="Calibri"/>
              </a:rPr>
              <a:t>l’elaborazione di strumenti di supporto per i beneficiari e gli enti attuatori, in ottica di miglioramento dell’accesso del sistema regionale ai bandi e di semplificazione</a:t>
            </a:r>
          </a:p>
          <a:p>
            <a:pPr marL="342900" lvl="0" indent="-342900" algn="just">
              <a:lnSpc>
                <a:spcPct val="115000"/>
              </a:lnSpc>
              <a:spcBef>
                <a:spcPts val="600"/>
              </a:spcBef>
              <a:spcAft>
                <a:spcPts val="1000"/>
              </a:spcAft>
              <a:buFont typeface="Symbol" panose="05050102010706020507" pitchFamily="18" charset="2"/>
              <a:buChar char="·"/>
            </a:pPr>
            <a:r>
              <a:rPr lang="it-IT" dirty="0">
                <a:latin typeface="Century Gothic" panose="020B0502020202020204" pitchFamily="34" charset="0"/>
                <a:cs typeface="Calibri"/>
              </a:rPr>
              <a:t>lo sviluppo di meccanismi che favoriscano la sinergia tra programmi regionali e programmi a gestione diretta della Commissione europea, e tra fondi e strumenti finanziari</a:t>
            </a:r>
          </a:p>
          <a:p>
            <a:pPr marL="342900" lvl="0" indent="-342900" algn="just">
              <a:lnSpc>
                <a:spcPct val="115000"/>
              </a:lnSpc>
              <a:spcBef>
                <a:spcPts val="600"/>
              </a:spcBef>
              <a:spcAft>
                <a:spcPts val="1000"/>
              </a:spcAft>
              <a:buFont typeface="Symbol" panose="05050102010706020507" pitchFamily="18" charset="2"/>
              <a:buChar char="·"/>
            </a:pPr>
            <a:r>
              <a:rPr lang="it-IT" dirty="0">
                <a:latin typeface="Century Gothic" panose="020B0502020202020204" pitchFamily="34" charset="0"/>
                <a:cs typeface="Calibri"/>
              </a:rPr>
              <a:t>la comunicazione delle opportunità offerte dai programmi regionali e dei risultati delle azioni finanziate, come previsto dai Piani di comunicazione  </a:t>
            </a:r>
          </a:p>
        </p:txBody>
      </p:sp>
      <p:sp>
        <p:nvSpPr>
          <p:cNvPr id="16" name="Diritti e doveri">
            <a:extLst>
              <a:ext uri="{FF2B5EF4-FFF2-40B4-BE49-F238E27FC236}">
                <a16:creationId xmlns:a16="http://schemas.microsoft.com/office/drawing/2014/main" id="{BF698924-642F-47E3-9112-8E713F8306C0}"/>
              </a:ext>
            </a:extLst>
          </p:cNvPr>
          <p:cNvSpPr txBox="1"/>
          <p:nvPr/>
        </p:nvSpPr>
        <p:spPr>
          <a:xfrm>
            <a:off x="2162328" y="3022775"/>
            <a:ext cx="9109866" cy="65659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sz="3600">
                <a:solidFill>
                  <a:srgbClr val="000000"/>
                </a:solidFill>
                <a:latin typeface="Century Gothic"/>
                <a:ea typeface="Century Gothic"/>
                <a:cs typeface="Century Gothic"/>
                <a:sym typeface="Century Gothic"/>
              </a:defRPr>
            </a:lvl1pPr>
          </a:lstStyle>
          <a:p>
            <a:r>
              <a:rPr lang="it-IT" b="1" dirty="0"/>
              <a:t>Governance e strumenti per l’attuazione</a:t>
            </a:r>
          </a:p>
        </p:txBody>
      </p:sp>
      <p:sp>
        <p:nvSpPr>
          <p:cNvPr id="2" name="Segnaposto numero diapositiva 1">
            <a:extLst>
              <a:ext uri="{FF2B5EF4-FFF2-40B4-BE49-F238E27FC236}">
                <a16:creationId xmlns:a16="http://schemas.microsoft.com/office/drawing/2014/main" id="{D4CE16DF-AE69-42F6-A7C3-F7F0F648BDAD}"/>
              </a:ext>
            </a:extLst>
          </p:cNvPr>
          <p:cNvSpPr>
            <a:spLocks noGrp="1"/>
          </p:cNvSpPr>
          <p:nvPr>
            <p:ph type="sldNum" sz="quarter" idx="2"/>
          </p:nvPr>
        </p:nvSpPr>
        <p:spPr>
          <a:xfrm>
            <a:off x="22915575" y="15052191"/>
            <a:ext cx="424993" cy="436678"/>
          </a:xfrm>
        </p:spPr>
        <p:txBody>
          <a:bodyPr/>
          <a:lstStyle/>
          <a:p>
            <a:fld id="{86CB4B4D-7CA3-9044-876B-883B54F8677D}" type="slidenum">
              <a:rPr lang="it-IT" smtClean="0"/>
              <a:t>22</a:t>
            </a:fld>
            <a:endParaRPr lang="it-IT"/>
          </a:p>
        </p:txBody>
      </p:sp>
    </p:spTree>
    <p:extLst>
      <p:ext uri="{BB962C8B-B14F-4D97-AF65-F5344CB8AC3E}">
        <p14:creationId xmlns:p14="http://schemas.microsoft.com/office/powerpoint/2010/main" val="39390260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magine" descr="Immagine"/>
          <p:cNvPicPr>
            <a:picLocks noChangeAspect="1"/>
          </p:cNvPicPr>
          <p:nvPr/>
        </p:nvPicPr>
        <p:blipFill>
          <a:blip r:embed="rId2"/>
          <a:stretch>
            <a:fillRect/>
          </a:stretch>
        </p:blipFill>
        <p:spPr>
          <a:xfrm>
            <a:off x="2094615" y="13687532"/>
            <a:ext cx="2301540" cy="1805616"/>
          </a:xfrm>
          <a:prstGeom prst="rect">
            <a:avLst/>
          </a:prstGeom>
          <a:ln w="12700">
            <a:miter lim="400000"/>
          </a:ln>
        </p:spPr>
      </p:pic>
      <p:pic>
        <p:nvPicPr>
          <p:cNvPr id="31" name="Immagine" descr="Immagine"/>
          <p:cNvPicPr>
            <a:picLocks noChangeAspect="1"/>
          </p:cNvPicPr>
          <p:nvPr/>
        </p:nvPicPr>
        <p:blipFill>
          <a:blip r:embed="rId3"/>
          <a:stretch>
            <a:fillRect/>
          </a:stretch>
        </p:blipFill>
        <p:spPr>
          <a:xfrm>
            <a:off x="19335918" y="14027797"/>
            <a:ext cx="4399133" cy="635259"/>
          </a:xfrm>
          <a:prstGeom prst="rect">
            <a:avLst/>
          </a:prstGeom>
          <a:ln w="12700">
            <a:miter lim="400000"/>
          </a:ln>
        </p:spPr>
      </p:pic>
      <p:grpSp>
        <p:nvGrpSpPr>
          <p:cNvPr id="34" name="V"/>
          <p:cNvGrpSpPr/>
          <p:nvPr/>
        </p:nvGrpSpPr>
        <p:grpSpPr>
          <a:xfrm>
            <a:off x="-4879944" y="-8135481"/>
            <a:ext cx="16956055" cy="16956060"/>
            <a:chOff x="0" y="-2"/>
            <a:chExt cx="16956053" cy="16956059"/>
          </a:xfrm>
        </p:grpSpPr>
        <p:sp>
          <p:nvSpPr>
            <p:cNvPr id="32" name="Cerchio"/>
            <p:cNvSpPr/>
            <p:nvPr/>
          </p:nvSpPr>
          <p:spPr>
            <a:xfrm>
              <a:off x="0" y="-2"/>
              <a:ext cx="16956053" cy="16956059"/>
            </a:xfrm>
            <a:prstGeom prst="ellipse">
              <a:avLst/>
            </a:prstGeom>
            <a:noFill/>
            <a:ln w="114300" cap="flat">
              <a:solidFill>
                <a:srgbClr val="EFAB55"/>
              </a:solidFill>
              <a:prstDash val="solid"/>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3" name="V"/>
            <p:cNvSpPr txBox="1"/>
            <p:nvPr/>
          </p:nvSpPr>
          <p:spPr>
            <a:xfrm>
              <a:off x="2483155" y="8180509"/>
              <a:ext cx="11989743" cy="5950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defTabSz="825500">
                <a:defRPr sz="3200">
                  <a:solidFill>
                    <a:srgbClr val="FFFFFF"/>
                  </a:solidFill>
                  <a:latin typeface="Helvetica Neue Medium"/>
                  <a:ea typeface="Helvetica Neue Medium"/>
                  <a:cs typeface="Helvetica Neue Medium"/>
                  <a:sym typeface="Helvetica Neue Medium"/>
                </a:defRPr>
              </a:lvl1pPr>
            </a:lstStyle>
            <a:p>
              <a:r>
                <a:t>V</a:t>
              </a:r>
            </a:p>
          </p:txBody>
        </p:sp>
      </p:grpSp>
      <p:sp>
        <p:nvSpPr>
          <p:cNvPr id="35" name="Triangolo"/>
          <p:cNvSpPr/>
          <p:nvPr/>
        </p:nvSpPr>
        <p:spPr>
          <a:xfrm rot="21571241">
            <a:off x="-10334499" y="6009385"/>
            <a:ext cx="27233362" cy="22153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ln w="114300">
            <a:solidFill>
              <a:srgbClr val="47A682"/>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6" name="Rettangolo"/>
          <p:cNvSpPr/>
          <p:nvPr/>
        </p:nvSpPr>
        <p:spPr>
          <a:xfrm rot="13720887">
            <a:off x="19861250" y="5409319"/>
            <a:ext cx="11480805" cy="13970003"/>
          </a:xfrm>
          <a:prstGeom prst="rect">
            <a:avLst/>
          </a:prstGeom>
          <a:ln w="114300">
            <a:solidFill>
              <a:srgbClr val="E54646"/>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7" name="Forma"/>
          <p:cNvSpPr/>
          <p:nvPr/>
        </p:nvSpPr>
        <p:spPr>
          <a:xfrm rot="732001">
            <a:off x="11973061" y="-9697341"/>
            <a:ext cx="21640803" cy="18741312"/>
          </a:xfrm>
          <a:custGeom>
            <a:avLst/>
            <a:gdLst/>
            <a:ahLst/>
            <a:cxnLst>
              <a:cxn ang="0">
                <a:pos x="wd2" y="hd2"/>
              </a:cxn>
              <a:cxn ang="5400000">
                <a:pos x="wd2" y="hd2"/>
              </a:cxn>
              <a:cxn ang="10800000">
                <a:pos x="wd2" y="hd2"/>
              </a:cxn>
              <a:cxn ang="16200000">
                <a:pos x="wd2" y="hd2"/>
              </a:cxn>
            </a:cxnLst>
            <a:rect l="0" t="0" r="r" b="b"/>
            <a:pathLst>
              <a:path w="21600" h="21600" extrusionOk="0">
                <a:moveTo>
                  <a:pt x="5403" y="0"/>
                </a:moveTo>
                <a:lnTo>
                  <a:pt x="0" y="10797"/>
                </a:lnTo>
                <a:lnTo>
                  <a:pt x="0" y="10803"/>
                </a:lnTo>
                <a:lnTo>
                  <a:pt x="5403" y="21600"/>
                </a:lnTo>
                <a:lnTo>
                  <a:pt x="16195" y="21600"/>
                </a:lnTo>
                <a:lnTo>
                  <a:pt x="21600" y="10803"/>
                </a:lnTo>
                <a:lnTo>
                  <a:pt x="21600" y="10797"/>
                </a:lnTo>
                <a:lnTo>
                  <a:pt x="16195" y="0"/>
                </a:lnTo>
                <a:lnTo>
                  <a:pt x="5403" y="0"/>
                </a:lnTo>
                <a:close/>
              </a:path>
            </a:pathLst>
          </a:custGeom>
          <a:ln w="114300">
            <a:solidFill>
              <a:srgbClr val="2E598C"/>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sz="3200"/>
          </a:p>
        </p:txBody>
      </p:sp>
      <p:sp>
        <p:nvSpPr>
          <p:cNvPr id="39" name="10 Febbraio 2021"/>
          <p:cNvSpPr txBox="1"/>
          <p:nvPr/>
        </p:nvSpPr>
        <p:spPr>
          <a:xfrm>
            <a:off x="798585" y="729122"/>
            <a:ext cx="9154307" cy="1162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20000"/>
              </a:lnSpc>
              <a:spcBef>
                <a:spcPts val="600"/>
              </a:spcBef>
              <a:defRPr sz="2800" b="1">
                <a:solidFill>
                  <a:srgbClr val="000000"/>
                </a:solidFill>
                <a:latin typeface="Century Gothic"/>
                <a:ea typeface="Century Gothic"/>
                <a:cs typeface="Century Gothic"/>
                <a:sym typeface="Century Gothic"/>
              </a:defRPr>
            </a:lvl1pPr>
          </a:lstStyle>
          <a:p>
            <a:r>
              <a:rPr lang="it-IT"/>
              <a:t>Documento approvato dalla Giunta regionale </a:t>
            </a:r>
          </a:p>
          <a:p>
            <a:r>
              <a:rPr lang="it-IT"/>
              <a:t>DGR n. 586 del 26 aprile 2021</a:t>
            </a:r>
            <a:endParaRPr/>
          </a:p>
        </p:txBody>
      </p:sp>
      <p:sp>
        <p:nvSpPr>
          <p:cNvPr id="12" name="In Emilia-Romagna il futuro…">
            <a:extLst>
              <a:ext uri="{FF2B5EF4-FFF2-40B4-BE49-F238E27FC236}">
                <a16:creationId xmlns:a16="http://schemas.microsoft.com/office/drawing/2014/main" id="{0764023A-3B48-4788-9B7C-CE5B815C65DC}"/>
              </a:ext>
            </a:extLst>
          </p:cNvPr>
          <p:cNvSpPr txBox="1"/>
          <p:nvPr/>
        </p:nvSpPr>
        <p:spPr>
          <a:xfrm>
            <a:off x="6339263" y="7456475"/>
            <a:ext cx="11248272" cy="3842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ctr"/>
            <a:r>
              <a:rPr lang="it-IT" sz="9000" b="1">
                <a:solidFill>
                  <a:schemeClr val="tx1">
                    <a:lumMod val="50000"/>
                  </a:schemeClr>
                </a:solidFill>
                <a:latin typeface="Century Gothic" panose="020B0502020202020204" pitchFamily="34" charset="0"/>
              </a:rPr>
              <a:t>DSR</a:t>
            </a:r>
          </a:p>
          <a:p>
            <a:pPr algn="ctr"/>
            <a:r>
              <a:rPr lang="it-IT" sz="5400" b="1">
                <a:solidFill>
                  <a:schemeClr val="tx1">
                    <a:lumMod val="50000"/>
                  </a:schemeClr>
                </a:solidFill>
                <a:latin typeface="Century Gothic" panose="020B0502020202020204" pitchFamily="34" charset="0"/>
              </a:rPr>
              <a:t>Documento Strategico Regionale</a:t>
            </a:r>
          </a:p>
          <a:p>
            <a:pPr algn="ctr"/>
            <a:r>
              <a:rPr lang="it-IT" sz="5400" b="1">
                <a:solidFill>
                  <a:schemeClr val="tx1">
                    <a:lumMod val="50000"/>
                  </a:schemeClr>
                </a:solidFill>
                <a:latin typeface="Century Gothic" panose="020B0502020202020204" pitchFamily="34" charset="0"/>
              </a:rPr>
              <a:t>2021-2027 </a:t>
            </a:r>
          </a:p>
          <a:p>
            <a:pPr algn="ctr"/>
            <a:endParaRPr sz="4500"/>
          </a:p>
        </p:txBody>
      </p:sp>
    </p:spTree>
    <p:extLst>
      <p:ext uri="{BB962C8B-B14F-4D97-AF65-F5344CB8AC3E}">
        <p14:creationId xmlns:p14="http://schemas.microsoft.com/office/powerpoint/2010/main" val="3162262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1982474" y="2851241"/>
            <a:ext cx="20419051"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b="1">
                <a:solidFill>
                  <a:schemeClr val="tx1">
                    <a:lumMod val="50000"/>
                  </a:schemeClr>
                </a:solidFill>
              </a:rPr>
              <a:t>RISORSE DELLA PROGRAMMAZIONE EUROPEA E NAZIONALE 2021-2027</a:t>
            </a:r>
            <a:endParaRPr lang="it-IT" sz="4800">
              <a:solidFill>
                <a:schemeClr val="tx1">
                  <a:lumMod val="50000"/>
                </a:schemeClr>
              </a:solidFill>
            </a:endParaRP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180260" y="4635260"/>
            <a:ext cx="19472458" cy="8792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spcBef>
                <a:spcPts val="1000"/>
              </a:spcBef>
            </a:pPr>
            <a:r>
              <a:rPr lang="it-IT" b="1" dirty="0">
                <a:solidFill>
                  <a:schemeClr val="tx1">
                    <a:lumMod val="50000"/>
                  </a:schemeClr>
                </a:solidFill>
                <a:latin typeface="Century Gothic" panose="020B0502020202020204" pitchFamily="34" charset="0"/>
              </a:rPr>
              <a:t>Risorse programmate dalla Regione </a:t>
            </a:r>
          </a:p>
          <a:p>
            <a:pPr marL="457200" indent="-457200" algn="l">
              <a:spcBef>
                <a:spcPts val="1000"/>
              </a:spcBef>
              <a:buFont typeface="Arial" panose="020B0604020202020204" pitchFamily="34" charset="0"/>
              <a:buChar char="•"/>
            </a:pPr>
            <a:r>
              <a:rPr lang="it-IT" dirty="0">
                <a:latin typeface="Century Gothic" panose="020B0502020202020204" pitchFamily="34" charset="0"/>
              </a:rPr>
              <a:t>Politica di coesione (</a:t>
            </a:r>
            <a:r>
              <a:rPr lang="it-IT" b="1" dirty="0">
                <a:latin typeface="Century Gothic" panose="020B0502020202020204" pitchFamily="34" charset="0"/>
              </a:rPr>
              <a:t>FESR, FSE</a:t>
            </a:r>
            <a:r>
              <a:rPr lang="it-IT" dirty="0">
                <a:latin typeface="Century Gothic" panose="020B0502020202020204" pitchFamily="34" charset="0"/>
              </a:rPr>
              <a:t>) e sviluppo rurale (</a:t>
            </a:r>
            <a:r>
              <a:rPr lang="it-IT" b="1" dirty="0">
                <a:latin typeface="Century Gothic" panose="020B0502020202020204" pitchFamily="34" charset="0"/>
              </a:rPr>
              <a:t>FEASR*</a:t>
            </a:r>
            <a:r>
              <a:rPr lang="it-IT" dirty="0">
                <a:latin typeface="Century Gothic" panose="020B0502020202020204" pitchFamily="34" charset="0"/>
              </a:rPr>
              <a:t>)</a:t>
            </a:r>
            <a:endParaRPr lang="it-IT" dirty="0">
              <a:latin typeface="Century Gothic" panose="020B0502020202020204" pitchFamily="34" charset="0"/>
              <a:cs typeface="Calibri"/>
            </a:endParaRPr>
          </a:p>
          <a:p>
            <a:pPr marL="457200" indent="-457200" algn="l">
              <a:spcBef>
                <a:spcPts val="1000"/>
              </a:spcBef>
              <a:buFont typeface="Arial" panose="020B0604020202020204" pitchFamily="34" charset="0"/>
              <a:buChar char="•"/>
            </a:pPr>
            <a:r>
              <a:rPr lang="it-IT" dirty="0">
                <a:latin typeface="Century Gothic" panose="020B0502020202020204" pitchFamily="34" charset="0"/>
              </a:rPr>
              <a:t>Politica di sviluppo e coesione nazionale (</a:t>
            </a:r>
            <a:r>
              <a:rPr lang="it-IT" b="1" dirty="0">
                <a:latin typeface="Century Gothic" panose="020B0502020202020204" pitchFamily="34" charset="0"/>
              </a:rPr>
              <a:t>FSC</a:t>
            </a:r>
            <a:r>
              <a:rPr lang="it-IT" dirty="0">
                <a:latin typeface="Century Gothic" panose="020B0502020202020204" pitchFamily="34" charset="0"/>
              </a:rPr>
              <a:t>)</a:t>
            </a:r>
            <a:endParaRPr lang="it-IT" dirty="0">
              <a:latin typeface="Century Gothic" panose="020B0502020202020204" pitchFamily="34" charset="0"/>
              <a:cs typeface="Calibri"/>
            </a:endParaRPr>
          </a:p>
          <a:p>
            <a:pPr algn="l">
              <a:spcBef>
                <a:spcPts val="1000"/>
              </a:spcBef>
            </a:pPr>
            <a:endParaRPr lang="it-IT" b="1" dirty="0">
              <a:latin typeface="Century Gothic" panose="020B0502020202020204" pitchFamily="34" charset="0"/>
            </a:endParaRPr>
          </a:p>
          <a:p>
            <a:pPr algn="l">
              <a:spcBef>
                <a:spcPts val="1000"/>
              </a:spcBef>
            </a:pPr>
            <a:r>
              <a:rPr lang="it-IT" b="1" dirty="0">
                <a:solidFill>
                  <a:schemeClr val="tx1">
                    <a:lumMod val="50000"/>
                  </a:schemeClr>
                </a:solidFill>
                <a:latin typeface="Century Gothic" panose="020B0502020202020204" pitchFamily="34" charset="0"/>
              </a:rPr>
              <a:t>Risorse programmate a livello nazionale</a:t>
            </a:r>
            <a:endParaRPr lang="it-IT" b="1" dirty="0">
              <a:solidFill>
                <a:schemeClr val="tx1">
                  <a:lumMod val="50000"/>
                </a:schemeClr>
              </a:solidFill>
              <a:latin typeface="Century Gothic" panose="020B0502020202020204" pitchFamily="34" charset="0"/>
              <a:cs typeface="Calibri"/>
            </a:endParaRPr>
          </a:p>
          <a:p>
            <a:pPr marL="457200" indent="-457200" algn="l">
              <a:spcBef>
                <a:spcPts val="1000"/>
              </a:spcBef>
              <a:buFont typeface="Arial" panose="020B0604020202020204" pitchFamily="34" charset="0"/>
              <a:buChar char="•"/>
            </a:pPr>
            <a:r>
              <a:rPr lang="it-IT" dirty="0">
                <a:latin typeface="Century Gothic" panose="020B0502020202020204" pitchFamily="34" charset="0"/>
                <a:ea typeface="+mn-lt"/>
                <a:cs typeface="+mn-lt"/>
              </a:rPr>
              <a:t>Dispositivo per la ripresa e resilienza (</a:t>
            </a:r>
            <a:r>
              <a:rPr lang="it-IT" b="1" dirty="0">
                <a:latin typeface="Century Gothic" panose="020B0502020202020204" pitchFamily="34" charset="0"/>
                <a:ea typeface="+mn-lt"/>
                <a:cs typeface="+mn-lt"/>
              </a:rPr>
              <a:t>PNRR</a:t>
            </a:r>
            <a:r>
              <a:rPr lang="it-IT" dirty="0">
                <a:latin typeface="Century Gothic" panose="020B0502020202020204" pitchFamily="34" charset="0"/>
                <a:ea typeface="+mn-lt"/>
                <a:cs typeface="+mn-lt"/>
              </a:rPr>
              <a:t> compreso </a:t>
            </a:r>
            <a:r>
              <a:rPr lang="it-IT" b="1" dirty="0">
                <a:latin typeface="Century Gothic" panose="020B0502020202020204" pitchFamily="34" charset="0"/>
                <a:ea typeface="+mn-lt"/>
                <a:cs typeface="+mn-lt"/>
              </a:rPr>
              <a:t>REACT-EU</a:t>
            </a:r>
            <a:r>
              <a:rPr lang="it-IT" dirty="0">
                <a:latin typeface="Century Gothic" panose="020B0502020202020204" pitchFamily="34" charset="0"/>
                <a:ea typeface="+mn-lt"/>
                <a:cs typeface="+mn-lt"/>
              </a:rPr>
              <a:t>)</a:t>
            </a:r>
          </a:p>
          <a:p>
            <a:pPr marL="457200" indent="-457200" algn="l">
              <a:spcBef>
                <a:spcPts val="1000"/>
              </a:spcBef>
              <a:buFont typeface="Arial" panose="020B0604020202020204" pitchFamily="34" charset="0"/>
              <a:buChar char="•"/>
            </a:pPr>
            <a:r>
              <a:rPr lang="it-IT" dirty="0">
                <a:latin typeface="Century Gothic" panose="020B0502020202020204" pitchFamily="34" charset="0"/>
                <a:ea typeface="+mn-lt"/>
                <a:cs typeface="+mn-lt"/>
              </a:rPr>
              <a:t>Altri fondi (</a:t>
            </a:r>
            <a:r>
              <a:rPr lang="it-IT" b="1" dirty="0">
                <a:latin typeface="Century Gothic" panose="020B0502020202020204" pitchFamily="34" charset="0"/>
                <a:ea typeface="+mn-lt"/>
                <a:cs typeface="+mn-lt"/>
              </a:rPr>
              <a:t>FEAMPA</a:t>
            </a:r>
            <a:r>
              <a:rPr lang="it-IT" dirty="0">
                <a:latin typeface="Century Gothic" panose="020B0502020202020204" pitchFamily="34" charset="0"/>
                <a:ea typeface="+mn-lt"/>
                <a:cs typeface="+mn-lt"/>
              </a:rPr>
              <a:t> per pesca e acquacoltura, </a:t>
            </a:r>
            <a:r>
              <a:rPr lang="it-IT" b="1" dirty="0">
                <a:latin typeface="Century Gothic" panose="020B0502020202020204" pitchFamily="34" charset="0"/>
                <a:ea typeface="+mn-lt"/>
                <a:cs typeface="+mn-lt"/>
              </a:rPr>
              <a:t>FAMI </a:t>
            </a:r>
            <a:r>
              <a:rPr lang="it-IT" dirty="0">
                <a:latin typeface="Century Gothic" panose="020B0502020202020204" pitchFamily="34" charset="0"/>
                <a:ea typeface="+mn-lt"/>
                <a:cs typeface="+mn-lt"/>
              </a:rPr>
              <a:t>per migrazione, ecc.)</a:t>
            </a:r>
          </a:p>
          <a:p>
            <a:pPr marL="457200" indent="-457200" algn="l">
              <a:spcBef>
                <a:spcPts val="1000"/>
              </a:spcBef>
              <a:buFont typeface="Arial" panose="020B0604020202020204" pitchFamily="34" charset="0"/>
              <a:buChar char="•"/>
            </a:pPr>
            <a:r>
              <a:rPr lang="it-IT" dirty="0">
                <a:latin typeface="Century Gothic" panose="020B0502020202020204" pitchFamily="34" charset="0"/>
              </a:rPr>
              <a:t>Programmi nazionali (FESR, FSE,FSC)</a:t>
            </a:r>
            <a:endParaRPr lang="it-IT" dirty="0">
              <a:latin typeface="Century Gothic" panose="020B0502020202020204" pitchFamily="34" charset="0"/>
              <a:cs typeface="Calibri"/>
            </a:endParaRPr>
          </a:p>
          <a:p>
            <a:pPr algn="l">
              <a:spcBef>
                <a:spcPts val="1000"/>
              </a:spcBef>
            </a:pPr>
            <a:endParaRPr lang="it-IT" sz="2800" b="1" dirty="0">
              <a:latin typeface="Century Gothic" panose="020B0502020202020204" pitchFamily="34" charset="0"/>
            </a:endParaRPr>
          </a:p>
          <a:p>
            <a:pPr algn="l">
              <a:spcBef>
                <a:spcPts val="1000"/>
              </a:spcBef>
            </a:pPr>
            <a:r>
              <a:rPr lang="it-IT" b="1" dirty="0">
                <a:solidFill>
                  <a:schemeClr val="tx1">
                    <a:lumMod val="50000"/>
                  </a:schemeClr>
                </a:solidFill>
                <a:latin typeface="Century Gothic" panose="020B0502020202020204" pitchFamily="34" charset="0"/>
              </a:rPr>
              <a:t>Risorse europee gestite direttamente dalla Commissione Europea</a:t>
            </a:r>
            <a:endParaRPr lang="it-IT" b="1" dirty="0">
              <a:solidFill>
                <a:schemeClr val="tx1">
                  <a:lumMod val="50000"/>
                </a:schemeClr>
              </a:solidFill>
              <a:latin typeface="Century Gothic" panose="020B0502020202020204" pitchFamily="34" charset="0"/>
              <a:cs typeface="Calibri"/>
            </a:endParaRPr>
          </a:p>
          <a:p>
            <a:pPr marL="457200" indent="-457200" algn="l">
              <a:spcBef>
                <a:spcPts val="1000"/>
              </a:spcBef>
              <a:buFont typeface="Arial" panose="020B0604020202020204" pitchFamily="34" charset="0"/>
              <a:buChar char="•"/>
            </a:pPr>
            <a:r>
              <a:rPr lang="it-IT" dirty="0">
                <a:latin typeface="Century Gothic" panose="020B0502020202020204" pitchFamily="34" charset="0"/>
              </a:rPr>
              <a:t>Programmi con accesso a bando (</a:t>
            </a:r>
            <a:r>
              <a:rPr lang="it-IT" b="1" dirty="0">
                <a:latin typeface="Century Gothic" panose="020B0502020202020204" pitchFamily="34" charset="0"/>
              </a:rPr>
              <a:t>Horizon</a:t>
            </a:r>
            <a:r>
              <a:rPr lang="it-IT" dirty="0">
                <a:latin typeface="Century Gothic" panose="020B0502020202020204" pitchFamily="34" charset="0"/>
              </a:rPr>
              <a:t>, </a:t>
            </a:r>
            <a:r>
              <a:rPr lang="it-IT" b="1" dirty="0">
                <a:latin typeface="Century Gothic" panose="020B0502020202020204" pitchFamily="34" charset="0"/>
              </a:rPr>
              <a:t>Europa Digitale</a:t>
            </a:r>
            <a:r>
              <a:rPr lang="it-IT" dirty="0">
                <a:latin typeface="Century Gothic" panose="020B0502020202020204" pitchFamily="34" charset="0"/>
              </a:rPr>
              <a:t>, </a:t>
            </a:r>
            <a:r>
              <a:rPr lang="it-IT" b="1" dirty="0">
                <a:latin typeface="Century Gothic" panose="020B0502020202020204" pitchFamily="34" charset="0"/>
              </a:rPr>
              <a:t>Life</a:t>
            </a:r>
            <a:r>
              <a:rPr lang="it-IT" dirty="0">
                <a:latin typeface="Century Gothic" panose="020B0502020202020204" pitchFamily="34" charset="0"/>
              </a:rPr>
              <a:t>, </a:t>
            </a:r>
            <a:r>
              <a:rPr lang="it-IT" b="1" dirty="0">
                <a:latin typeface="Century Gothic" panose="020B0502020202020204" pitchFamily="34" charset="0"/>
              </a:rPr>
              <a:t>Erasmus+</a:t>
            </a:r>
            <a:r>
              <a:rPr lang="it-IT" dirty="0">
                <a:latin typeface="Century Gothic" panose="020B0502020202020204" pitchFamily="34" charset="0"/>
              </a:rPr>
              <a:t>, </a:t>
            </a:r>
            <a:r>
              <a:rPr lang="it-IT" b="1" dirty="0">
                <a:latin typeface="Century Gothic" panose="020B0502020202020204" pitchFamily="34" charset="0"/>
              </a:rPr>
              <a:t>Interreg</a:t>
            </a:r>
            <a:r>
              <a:rPr lang="it-IT" dirty="0">
                <a:latin typeface="Century Gothic" panose="020B0502020202020204" pitchFamily="34" charset="0"/>
              </a:rPr>
              <a:t>, ecc.) </a:t>
            </a:r>
          </a:p>
          <a:p>
            <a:pPr marL="457200" indent="-457200" algn="l">
              <a:spcBef>
                <a:spcPts val="1000"/>
              </a:spcBef>
              <a:buFont typeface="Arial" panose="020B0604020202020204" pitchFamily="34" charset="0"/>
              <a:buChar char="•"/>
            </a:pPr>
            <a:r>
              <a:rPr lang="it-IT" dirty="0">
                <a:latin typeface="Century Gothic" panose="020B0502020202020204" pitchFamily="34" charset="0"/>
                <a:cs typeface="Calibri"/>
              </a:rPr>
              <a:t>Strumenti finanziari (</a:t>
            </a:r>
            <a:r>
              <a:rPr lang="it-IT" b="1" dirty="0" err="1">
                <a:latin typeface="Century Gothic" panose="020B0502020202020204" pitchFamily="34" charset="0"/>
                <a:cs typeface="Calibri"/>
              </a:rPr>
              <a:t>InvestEU</a:t>
            </a:r>
            <a:r>
              <a:rPr lang="it-IT" dirty="0">
                <a:latin typeface="Century Gothic" panose="020B0502020202020204" pitchFamily="34" charset="0"/>
                <a:cs typeface="Calibri"/>
              </a:rPr>
              <a:t>, </a:t>
            </a:r>
            <a:r>
              <a:rPr lang="it-IT" b="1" dirty="0">
                <a:latin typeface="Century Gothic" panose="020B0502020202020204" pitchFamily="34" charset="0"/>
                <a:cs typeface="Calibri"/>
              </a:rPr>
              <a:t>Banca europea degli investimenti</a:t>
            </a:r>
            <a:r>
              <a:rPr lang="it-IT" dirty="0">
                <a:latin typeface="Century Gothic" panose="020B0502020202020204" pitchFamily="34" charset="0"/>
                <a:cs typeface="Calibri"/>
              </a:rPr>
              <a:t>, ecc.)</a:t>
            </a:r>
          </a:p>
          <a:p>
            <a:pPr algn="l">
              <a:spcBef>
                <a:spcPts val="1000"/>
              </a:spcBef>
            </a:pPr>
            <a:endParaRPr lang="it-IT" dirty="0">
              <a:latin typeface="Century Gothic" panose="020B0502020202020204" pitchFamily="34" charset="0"/>
            </a:endParaRPr>
          </a:p>
          <a:p>
            <a:pPr algn="l">
              <a:spcBef>
                <a:spcPts val="1000"/>
              </a:spcBef>
            </a:pPr>
            <a:endParaRPr lang="it-IT" dirty="0">
              <a:latin typeface="Century Gothic" panose="020B0502020202020204" pitchFamily="34" charset="0"/>
            </a:endParaRPr>
          </a:p>
          <a:p>
            <a:pPr marL="457200" indent="-457200" algn="l">
              <a:spcBef>
                <a:spcPts val="1000"/>
              </a:spcBef>
              <a:buFont typeface="Wingdings" panose="05000000000000000000" pitchFamily="2" charset="2"/>
              <a:buChar char="Ø"/>
            </a:pPr>
            <a:r>
              <a:rPr lang="it-IT" b="1" dirty="0">
                <a:latin typeface="Century Gothic" panose="020B0502020202020204" pitchFamily="34" charset="0"/>
              </a:rPr>
              <a:t>*</a:t>
            </a:r>
            <a:r>
              <a:rPr lang="it-IT" i="1" dirty="0">
                <a:latin typeface="Century Gothic" panose="020B0502020202020204" pitchFamily="34" charset="0"/>
              </a:rPr>
              <a:t>Il livello della programmazione </a:t>
            </a:r>
            <a:r>
              <a:rPr lang="it-IT" b="1" i="1" dirty="0">
                <a:latin typeface="Century Gothic" panose="020B0502020202020204" pitchFamily="34" charset="0"/>
              </a:rPr>
              <a:t>FEASR </a:t>
            </a:r>
            <a:r>
              <a:rPr lang="it-IT" i="1" dirty="0">
                <a:latin typeface="Century Gothic" panose="020B0502020202020204" pitchFamily="34" charset="0"/>
              </a:rPr>
              <a:t>dopo il biennio ponte 2021-22 è ancora oggetto di negoziato</a:t>
            </a:r>
            <a:endParaRPr lang="it-IT" i="1" dirty="0">
              <a:latin typeface="Century Gothic" panose="020B0502020202020204" pitchFamily="34" charset="0"/>
              <a:cs typeface="Calibri"/>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BDE8E32F-9178-4056-B381-258F61AFEE61}"/>
              </a:ext>
            </a:extLst>
          </p:cNvPr>
          <p:cNvSpPr>
            <a:spLocks noGrp="1"/>
          </p:cNvSpPr>
          <p:nvPr>
            <p:ph type="sldNum" sz="quarter" idx="2"/>
          </p:nvPr>
        </p:nvSpPr>
        <p:spPr>
          <a:xfrm>
            <a:off x="22427895" y="14991231"/>
            <a:ext cx="424993" cy="436678"/>
          </a:xfrm>
        </p:spPr>
        <p:txBody>
          <a:bodyPr/>
          <a:lstStyle/>
          <a:p>
            <a:fld id="{86CB4B4D-7CA3-9044-876B-883B54F8677D}" type="slidenum">
              <a:rPr lang="it-IT" smtClean="0"/>
              <a:t>3</a:t>
            </a:fld>
            <a:endParaRPr lang="it-IT"/>
          </a:p>
        </p:txBody>
      </p:sp>
    </p:spTree>
    <p:extLst>
      <p:ext uri="{BB962C8B-B14F-4D97-AF65-F5344CB8AC3E}">
        <p14:creationId xmlns:p14="http://schemas.microsoft.com/office/powerpoint/2010/main" val="32019562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050208" y="2210460"/>
            <a:ext cx="21250059"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dirty="0">
                <a:solidFill>
                  <a:schemeClr val="tx1">
                    <a:lumMod val="50000"/>
                  </a:schemeClr>
                </a:solidFill>
              </a:rPr>
              <a:t>IL CONTESTO REGIONALE E LE LEZIONI APPRESE DALLA PROGRAMMAZIONE 2014-2020</a:t>
            </a: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1252330" y="3790380"/>
            <a:ext cx="21866087" cy="10156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l">
              <a:spcBef>
                <a:spcPts val="1000"/>
              </a:spcBef>
            </a:pPr>
            <a:r>
              <a:rPr lang="it-IT" b="1" dirty="0">
                <a:solidFill>
                  <a:schemeClr val="tx1">
                    <a:lumMod val="50000"/>
                  </a:schemeClr>
                </a:solidFill>
                <a:latin typeface="Century Gothic" panose="020B0502020202020204" pitchFamily="34" charset="0"/>
              </a:rPr>
              <a:t>Quadro di contesto socioeconomico</a:t>
            </a:r>
          </a:p>
          <a:p>
            <a:pPr algn="l">
              <a:spcBef>
                <a:spcPts val="1000"/>
              </a:spcBef>
            </a:pPr>
            <a:r>
              <a:rPr lang="it-IT" dirty="0">
                <a:solidFill>
                  <a:schemeClr val="tx1">
                    <a:lumMod val="50000"/>
                  </a:schemeClr>
                </a:solidFill>
                <a:latin typeface="Century Gothic" panose="020B0502020202020204" pitchFamily="34" charset="0"/>
              </a:rPr>
              <a:t>Con  la comparsa e la diffusione del Covid-19, il  2020 rappresenta anche per l’Emilia-Romagna la fine di un ciclo economico positivo lungo cinque anni, che complessivamente ha fatto segnare una crescita di circa il 7% del PIL regionale a valori reali, grazie al contributo positivo di tutte le sue componenti, a partire dagli investimenti fissi (+23,2% in termini reali)</a:t>
            </a:r>
          </a:p>
          <a:p>
            <a:pPr algn="l">
              <a:spcBef>
                <a:spcPts val="1000"/>
              </a:spcBef>
            </a:pPr>
            <a:r>
              <a:rPr lang="it-IT" dirty="0">
                <a:solidFill>
                  <a:schemeClr val="tx1">
                    <a:lumMod val="50000"/>
                  </a:schemeClr>
                </a:solidFill>
                <a:latin typeface="Century Gothic" panose="020B0502020202020204" pitchFamily="34" charset="0"/>
              </a:rPr>
              <a:t>In questi stessi anni l’Emilia-Romagna ha registrato  un consistente miglioramento della performance relativa ai target previsti da </a:t>
            </a:r>
            <a:r>
              <a:rPr lang="it-IT" b="1" dirty="0">
                <a:solidFill>
                  <a:schemeClr val="tx1">
                    <a:lumMod val="50000"/>
                  </a:schemeClr>
                </a:solidFill>
                <a:latin typeface="Century Gothic" panose="020B0502020202020204" pitchFamily="34" charset="0"/>
              </a:rPr>
              <a:t>Europa 2020: </a:t>
            </a:r>
            <a:r>
              <a:rPr lang="it-IT" dirty="0">
                <a:solidFill>
                  <a:schemeClr val="tx1">
                    <a:lumMod val="50000"/>
                  </a:schemeClr>
                </a:solidFill>
                <a:latin typeface="Century Gothic" panose="020B0502020202020204" pitchFamily="34" charset="0"/>
              </a:rPr>
              <a:t>tasso di occupazione, dispersione scolastica, NEET, povertà e inclusione sociale. ricerca e innovazione. </a:t>
            </a:r>
          </a:p>
          <a:p>
            <a:pPr algn="l">
              <a:spcBef>
                <a:spcPts val="1000"/>
              </a:spcBef>
            </a:pPr>
            <a:endParaRPr lang="it-IT" dirty="0">
              <a:solidFill>
                <a:schemeClr val="tx1">
                  <a:lumMod val="50000"/>
                </a:schemeClr>
              </a:solidFill>
              <a:latin typeface="Century Gothic" panose="020B0502020202020204" pitchFamily="34" charset="0"/>
            </a:endParaRPr>
          </a:p>
          <a:p>
            <a:pPr algn="l">
              <a:spcBef>
                <a:spcPts val="1000"/>
              </a:spcBef>
            </a:pPr>
            <a:endParaRPr lang="it-IT" dirty="0">
              <a:solidFill>
                <a:schemeClr val="tx1">
                  <a:lumMod val="50000"/>
                </a:schemeClr>
              </a:solidFill>
              <a:latin typeface="Century Gothic" panose="020B0502020202020204" pitchFamily="34" charset="0"/>
            </a:endParaRPr>
          </a:p>
          <a:p>
            <a:pPr algn="l">
              <a:spcBef>
                <a:spcPts val="1000"/>
              </a:spcBef>
            </a:pPr>
            <a:endParaRPr lang="it-IT" b="1" dirty="0">
              <a:solidFill>
                <a:schemeClr val="tx1">
                  <a:lumMod val="50000"/>
                </a:schemeClr>
              </a:solidFill>
              <a:latin typeface="Century Gothic" panose="020B0502020202020204" pitchFamily="34" charset="0"/>
            </a:endParaRPr>
          </a:p>
          <a:p>
            <a:pPr algn="l">
              <a:spcBef>
                <a:spcPts val="1000"/>
              </a:spcBef>
            </a:pPr>
            <a:r>
              <a:rPr lang="it-IT" b="1" dirty="0">
                <a:solidFill>
                  <a:schemeClr val="tx1">
                    <a:lumMod val="50000"/>
                  </a:schemeClr>
                </a:solidFill>
                <a:latin typeface="Century Gothic" panose="020B0502020202020204" pitchFamily="34" charset="0"/>
              </a:rPr>
              <a:t>Performance nell’attuazione dei programmi 2014-2020</a:t>
            </a:r>
          </a:p>
          <a:p>
            <a:pPr algn="l">
              <a:spcBef>
                <a:spcPts val="1000"/>
              </a:spcBef>
            </a:pPr>
            <a:r>
              <a:rPr lang="it-IT" dirty="0">
                <a:solidFill>
                  <a:schemeClr val="tx1">
                    <a:lumMod val="50000"/>
                  </a:schemeClr>
                </a:solidFill>
                <a:latin typeface="Century Gothic" panose="020B0502020202020204" pitchFamily="34" charset="0"/>
              </a:rPr>
              <a:t>Ottima </a:t>
            </a:r>
            <a:r>
              <a:rPr lang="it-IT" b="1" dirty="0">
                <a:solidFill>
                  <a:schemeClr val="tx1">
                    <a:lumMod val="50000"/>
                  </a:schemeClr>
                </a:solidFill>
                <a:latin typeface="Century Gothic" panose="020B0502020202020204" pitchFamily="34" charset="0"/>
              </a:rPr>
              <a:t> </a:t>
            </a:r>
            <a:r>
              <a:rPr lang="it-IT" dirty="0">
                <a:solidFill>
                  <a:schemeClr val="tx1">
                    <a:lumMod val="50000"/>
                  </a:schemeClr>
                </a:solidFill>
                <a:latin typeface="Century Gothic" panose="020B0502020202020204" pitchFamily="34" charset="0"/>
              </a:rPr>
              <a:t>sia come velocità di avanzamento (percentuali di impegno al 110% per POR FESR e POR FSE e al 98% per il PSR), sia come qualità delle realizzazioni.  Pone la Regione Emilia-Romagna in cima alla graduatoria nazionale</a:t>
            </a:r>
          </a:p>
          <a:p>
            <a:pPr algn="l">
              <a:spcBef>
                <a:spcPts val="1000"/>
              </a:spcBef>
            </a:pPr>
            <a:endParaRPr lang="it-IT" dirty="0">
              <a:solidFill>
                <a:schemeClr val="tx1">
                  <a:lumMod val="50000"/>
                </a:schemeClr>
              </a:solidFill>
              <a:latin typeface="Century Gothic" panose="020B0502020202020204" pitchFamily="34" charset="0"/>
            </a:endParaRPr>
          </a:p>
          <a:p>
            <a:pPr algn="l">
              <a:spcBef>
                <a:spcPts val="1000"/>
              </a:spcBef>
            </a:pPr>
            <a:r>
              <a:rPr lang="it-IT" b="1" dirty="0">
                <a:solidFill>
                  <a:schemeClr val="tx1">
                    <a:lumMod val="50000"/>
                  </a:schemeClr>
                </a:solidFill>
                <a:latin typeface="Century Gothic" panose="020B0502020202020204" pitchFamily="34" charset="0"/>
              </a:rPr>
              <a:t>Valutazione dei programmi e delle politiche territoriali 2014-2020</a:t>
            </a:r>
          </a:p>
          <a:p>
            <a:pPr algn="l">
              <a:spcBef>
                <a:spcPts val="1000"/>
              </a:spcBef>
            </a:pPr>
            <a:r>
              <a:rPr lang="it-IT" dirty="0">
                <a:solidFill>
                  <a:schemeClr val="tx1">
                    <a:lumMod val="50000"/>
                  </a:schemeClr>
                </a:solidFill>
                <a:latin typeface="Century Gothic" panose="020B0502020202020204" pitchFamily="34" charset="0"/>
              </a:rPr>
              <a:t>Alla base della definizione delle priorità regionali per la programmazione 2021-2027: analisi dei dati elaborati dal sistema di monitoraggio unitario degli investimenti finanziati attraverso i Fondi europei e le indicazioni emerse dal Piano Regionale Unitario delle Valutazioni.</a:t>
            </a: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BDE8E32F-9178-4056-B381-258F61AFEE61}"/>
              </a:ext>
            </a:extLst>
          </p:cNvPr>
          <p:cNvSpPr>
            <a:spLocks noGrp="1"/>
          </p:cNvSpPr>
          <p:nvPr>
            <p:ph type="sldNum" sz="quarter" idx="2"/>
          </p:nvPr>
        </p:nvSpPr>
        <p:spPr>
          <a:xfrm>
            <a:off x="22427895" y="14991231"/>
            <a:ext cx="424993" cy="436678"/>
          </a:xfrm>
        </p:spPr>
        <p:txBody>
          <a:bodyPr/>
          <a:lstStyle/>
          <a:p>
            <a:fld id="{86CB4B4D-7CA3-9044-876B-883B54F8677D}" type="slidenum">
              <a:rPr lang="it-IT" smtClean="0"/>
              <a:t>4</a:t>
            </a:fld>
            <a:endParaRPr lang="it-IT"/>
          </a:p>
        </p:txBody>
      </p:sp>
      <p:sp>
        <p:nvSpPr>
          <p:cNvPr id="10" name="Freccia a destra 9">
            <a:extLst>
              <a:ext uri="{FF2B5EF4-FFF2-40B4-BE49-F238E27FC236}">
                <a16:creationId xmlns:a16="http://schemas.microsoft.com/office/drawing/2014/main" id="{D4924325-E161-4E2E-AF6D-14F809823D4D}"/>
              </a:ext>
            </a:extLst>
          </p:cNvPr>
          <p:cNvSpPr/>
          <p:nvPr/>
        </p:nvSpPr>
        <p:spPr>
          <a:xfrm rot="5400000">
            <a:off x="10802200" y="8121650"/>
            <a:ext cx="1397003" cy="990600"/>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037225" rtl="0" fontAlgn="auto" latinLnBrk="0" hangingPunct="0">
              <a:lnSpc>
                <a:spcPct val="100000"/>
              </a:lnSpc>
              <a:spcBef>
                <a:spcPts val="0"/>
              </a:spcBef>
              <a:spcAft>
                <a:spcPts val="0"/>
              </a:spcAft>
              <a:buClrTx/>
              <a:buSzTx/>
              <a:buFontTx/>
              <a:buNone/>
              <a:tabLst/>
            </a:pPr>
            <a:endParaRPr kumimoji="0" lang="it-IT"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9829988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1264938" y="2226809"/>
            <a:ext cx="20786169" cy="1518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600">
                <a:solidFill>
                  <a:schemeClr val="tx1">
                    <a:lumMod val="50000"/>
                  </a:schemeClr>
                </a:solidFill>
              </a:rPr>
              <a:t>RISORSE DELLA PROGRAMMAZIONE EUROPEA E NAZIONALE 2021-2027</a:t>
            </a:r>
          </a:p>
          <a:p>
            <a:r>
              <a:rPr lang="it-IT" sz="4600">
                <a:solidFill>
                  <a:schemeClr val="tx1">
                    <a:lumMod val="50000"/>
                  </a:schemeClr>
                </a:solidFill>
              </a:rPr>
              <a:t>PER SOSTENERE IL PATTO</a:t>
            </a: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180260" y="4815774"/>
            <a:ext cx="19472458"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l">
              <a:spcBef>
                <a:spcPts val="600"/>
              </a:spcBef>
            </a:pPr>
            <a:endParaRPr lang="it-IT" sz="3200">
              <a:latin typeface="Century Gothic" panose="020B0502020202020204" pitchFamily="34" charset="0"/>
              <a:cs typeface="Calibri"/>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3" name="Segnaposto numero diapositiva 2">
            <a:extLst>
              <a:ext uri="{FF2B5EF4-FFF2-40B4-BE49-F238E27FC236}">
                <a16:creationId xmlns:a16="http://schemas.microsoft.com/office/drawing/2014/main" id="{4509D14A-138C-40D2-A88E-AE90F8CC5E2A}"/>
              </a:ext>
            </a:extLst>
          </p:cNvPr>
          <p:cNvSpPr>
            <a:spLocks noGrp="1"/>
          </p:cNvSpPr>
          <p:nvPr>
            <p:ph type="sldNum" sz="quarter" idx="2"/>
          </p:nvPr>
        </p:nvSpPr>
        <p:spPr>
          <a:xfrm>
            <a:off x="22610775" y="14960751"/>
            <a:ext cx="424993" cy="436678"/>
          </a:xfrm>
        </p:spPr>
        <p:txBody>
          <a:bodyPr/>
          <a:lstStyle/>
          <a:p>
            <a:fld id="{86CB4B4D-7CA3-9044-876B-883B54F8677D}" type="slidenum">
              <a:rPr lang="it-IT" smtClean="0"/>
              <a:t>5</a:t>
            </a:fld>
            <a:endParaRPr lang="it-IT"/>
          </a:p>
        </p:txBody>
      </p:sp>
      <p:pic>
        <p:nvPicPr>
          <p:cNvPr id="13" name="Immagine 12">
            <a:extLst>
              <a:ext uri="{FF2B5EF4-FFF2-40B4-BE49-F238E27FC236}">
                <a16:creationId xmlns:a16="http://schemas.microsoft.com/office/drawing/2014/main" id="{0BD7F8C2-7F30-4B60-B7E7-9ADE933F422B}"/>
              </a:ext>
            </a:extLst>
          </p:cNvPr>
          <p:cNvPicPr>
            <a:picLocks noChangeAspect="1"/>
          </p:cNvPicPr>
          <p:nvPr/>
        </p:nvPicPr>
        <p:blipFill>
          <a:blip r:embed="rId4"/>
          <a:stretch>
            <a:fillRect/>
          </a:stretch>
        </p:blipFill>
        <p:spPr>
          <a:xfrm>
            <a:off x="845226" y="4697682"/>
            <a:ext cx="22935895" cy="8430490"/>
          </a:xfrm>
          <a:prstGeom prst="rect">
            <a:avLst/>
          </a:prstGeom>
        </p:spPr>
      </p:pic>
    </p:spTree>
    <p:extLst>
      <p:ext uri="{BB962C8B-B14F-4D97-AF65-F5344CB8AC3E}">
        <p14:creationId xmlns:p14="http://schemas.microsoft.com/office/powerpoint/2010/main" val="24637072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1982474" y="2851241"/>
            <a:ext cx="17129689"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b="1">
                <a:solidFill>
                  <a:schemeClr val="tx1">
                    <a:lumMod val="50000"/>
                  </a:schemeClr>
                </a:solidFill>
              </a:rPr>
              <a:t>IL METODO DEL DSR PER LA PROGRAMMAZIONE 2021-2027</a:t>
            </a:r>
            <a:endParaRPr lang="it-IT" sz="4800">
              <a:solidFill>
                <a:schemeClr val="tx1">
                  <a:lumMod val="50000"/>
                </a:schemeClr>
              </a:solidFill>
            </a:endParaRP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154860" y="4262724"/>
            <a:ext cx="19472458" cy="9438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marL="514350" indent="-514350" algn="l">
              <a:spcBef>
                <a:spcPts val="1000"/>
              </a:spcBef>
              <a:buFont typeface="+mj-lt"/>
              <a:buAutoNum type="arabicPeriod"/>
            </a:pPr>
            <a:r>
              <a:rPr lang="it-IT" b="1" dirty="0">
                <a:solidFill>
                  <a:schemeClr val="tx1">
                    <a:lumMod val="50000"/>
                  </a:schemeClr>
                </a:solidFill>
                <a:latin typeface="Century Gothic" panose="020B0502020202020204" pitchFamily="34" charset="0"/>
              </a:rPr>
              <a:t>coniugare l’esigenza di rilancio di breve periodo con le trasformazioni strutturali di lungo termine per rafforzare la competitività e l’attrattività  del sistema economico-produttivo regionale</a:t>
            </a:r>
          </a:p>
          <a:p>
            <a:pPr marL="514350" indent="-514350" algn="l">
              <a:spcBef>
                <a:spcPts val="1000"/>
              </a:spcBef>
              <a:buFont typeface="+mj-lt"/>
              <a:buAutoNum type="arabicPeriod"/>
            </a:pPr>
            <a:r>
              <a:rPr lang="it-IT" b="1" dirty="0">
                <a:solidFill>
                  <a:schemeClr val="tx1">
                    <a:lumMod val="50000"/>
                  </a:schemeClr>
                </a:solidFill>
                <a:latin typeface="Century Gothic" panose="020B0502020202020204" pitchFamily="34" charset="0"/>
              </a:rPr>
              <a:t>orientare la programmazione dei fondi europei verso gli obiettivi del </a:t>
            </a:r>
            <a:r>
              <a:rPr lang="it-IT" b="1" dirty="0">
                <a:solidFill>
                  <a:srgbClr val="17370B"/>
                </a:solidFill>
                <a:latin typeface="Century Gothic" panose="020B0502020202020204" pitchFamily="34" charset="0"/>
              </a:rPr>
              <a:t>Programma di Mandato 2020-2025 e del Patto per il Lavoro e per il Clima</a:t>
            </a:r>
          </a:p>
          <a:p>
            <a:pPr marL="1066800" lvl="5" indent="-514350" algn="l">
              <a:spcBef>
                <a:spcPts val="1000"/>
              </a:spcBef>
              <a:buFont typeface="Wingdings" panose="05000000000000000000" pitchFamily="2" charset="2"/>
              <a:buChar char="Ø"/>
            </a:pPr>
            <a:r>
              <a:rPr lang="it-IT" dirty="0">
                <a:solidFill>
                  <a:schemeClr val="tx1">
                    <a:lumMod val="50000"/>
                  </a:schemeClr>
                </a:solidFill>
                <a:latin typeface="Century Gothic" panose="020B0502020202020204" pitchFamily="34" charset="0"/>
              </a:rPr>
              <a:t>Considerando le specializzazioni di ciascun fondo (tipologie e settori), regole di concentrazione tematica, regole di spesa, </a:t>
            </a:r>
            <a:r>
              <a:rPr lang="it-IT" dirty="0">
                <a:solidFill>
                  <a:srgbClr val="17370B"/>
                </a:solidFill>
                <a:latin typeface="Century Gothic" panose="020B0502020202020204" pitchFamily="34" charset="0"/>
              </a:rPr>
              <a:t>e con un impegno a semplificare l’attuazione,  in particolare affinché le opportunità siano anche  a misura delle micro e piccole imprese</a:t>
            </a:r>
          </a:p>
          <a:p>
            <a:pPr marL="514350" indent="-514350" algn="l">
              <a:spcBef>
                <a:spcPts val="1000"/>
              </a:spcBef>
              <a:buFont typeface="+mj-lt"/>
              <a:buAutoNum type="arabicPeriod"/>
            </a:pPr>
            <a:r>
              <a:rPr lang="it-IT" b="1" dirty="0">
                <a:solidFill>
                  <a:schemeClr val="tx1">
                    <a:lumMod val="50000"/>
                  </a:schemeClr>
                </a:solidFill>
                <a:latin typeface="Century Gothic" panose="020B0502020202020204" pitchFamily="34" charset="0"/>
              </a:rPr>
              <a:t>cooperare con i territori rafforzando la coesione economica, sociale e territoriale e riducendo gli squilibri, attraverso la valorizzazione delle risorse locali nella programmazione</a:t>
            </a:r>
          </a:p>
          <a:p>
            <a:pPr marL="1066800" lvl="5" indent="-514350" algn="l">
              <a:spcBef>
                <a:spcPts val="1000"/>
              </a:spcBef>
              <a:buFont typeface="Wingdings" panose="05000000000000000000" pitchFamily="2" charset="2"/>
              <a:buChar char="Ø"/>
            </a:pPr>
            <a:r>
              <a:rPr lang="it-IT" dirty="0">
                <a:solidFill>
                  <a:schemeClr val="tx1">
                    <a:lumMod val="50000"/>
                  </a:schemeClr>
                </a:solidFill>
                <a:latin typeface="Century Gothic" panose="020B0502020202020204" pitchFamily="34" charset="0"/>
              </a:rPr>
              <a:t>Quatto grandi ambiti territoriali per leggere i bisogni differenziati del territorio regionale: l’asse dell’Appennino, l’asta del fiume Po e la bassa pianura padana, il sistema della costa e il sistema della via Emilia</a:t>
            </a:r>
          </a:p>
          <a:p>
            <a:pPr marL="514350" indent="-514350" algn="l">
              <a:spcBef>
                <a:spcPts val="1000"/>
              </a:spcBef>
              <a:buFont typeface="+mj-lt"/>
              <a:buAutoNum type="arabicPeriod"/>
            </a:pPr>
            <a:r>
              <a:rPr lang="it-IT" b="1" dirty="0">
                <a:solidFill>
                  <a:schemeClr val="tx1">
                    <a:lumMod val="50000"/>
                  </a:schemeClr>
                </a:solidFill>
                <a:latin typeface="Century Gothic" panose="020B0502020202020204" pitchFamily="34" charset="0"/>
              </a:rPr>
              <a:t>mettere al centro le persone, in particolare giovani e donne, per affermarne il protagonismo in tutti i settori quale principale fattore di equità e innovazione della società</a:t>
            </a:r>
          </a:p>
          <a:p>
            <a:pPr marL="1066800" lvl="5" indent="-514350" algn="l">
              <a:spcBef>
                <a:spcPts val="1000"/>
              </a:spcBef>
              <a:buFont typeface="Wingdings" panose="05000000000000000000" pitchFamily="2" charset="2"/>
              <a:buChar char="Ø"/>
            </a:pPr>
            <a:r>
              <a:rPr lang="it-IT" dirty="0">
                <a:solidFill>
                  <a:schemeClr val="tx1">
                    <a:lumMod val="50000"/>
                  </a:schemeClr>
                </a:solidFill>
                <a:latin typeface="Century Gothic" panose="020B0502020202020204" pitchFamily="34" charset="0"/>
              </a:rPr>
              <a:t>Donne e </a:t>
            </a:r>
            <a:r>
              <a:rPr lang="it-IT" i="1" dirty="0">
                <a:solidFill>
                  <a:schemeClr val="tx1">
                    <a:lumMod val="50000"/>
                  </a:schemeClr>
                </a:solidFill>
                <a:latin typeface="Century Gothic" panose="020B0502020202020204" pitchFamily="34" charset="0"/>
              </a:rPr>
              <a:t>women new </a:t>
            </a:r>
            <a:r>
              <a:rPr lang="it-IT" i="1" dirty="0" err="1">
                <a:solidFill>
                  <a:schemeClr val="tx1">
                    <a:lumMod val="50000"/>
                  </a:schemeClr>
                </a:solidFill>
                <a:latin typeface="Century Gothic" panose="020B0502020202020204" pitchFamily="34" charset="0"/>
              </a:rPr>
              <a:t>deal</a:t>
            </a:r>
            <a:endParaRPr lang="it-IT" i="1" dirty="0">
              <a:solidFill>
                <a:schemeClr val="tx1">
                  <a:lumMod val="50000"/>
                </a:schemeClr>
              </a:solidFill>
              <a:latin typeface="Century Gothic" panose="020B0502020202020204" pitchFamily="34" charset="0"/>
            </a:endParaRPr>
          </a:p>
          <a:p>
            <a:pPr marL="1066800" lvl="5" indent="-514350" algn="l">
              <a:spcBef>
                <a:spcPts val="1000"/>
              </a:spcBef>
              <a:buFont typeface="Wingdings" panose="05000000000000000000" pitchFamily="2" charset="2"/>
              <a:buChar char="Ø"/>
            </a:pPr>
            <a:r>
              <a:rPr lang="it-IT" dirty="0">
                <a:solidFill>
                  <a:schemeClr val="tx1">
                    <a:lumMod val="50000"/>
                  </a:schemeClr>
                </a:solidFill>
                <a:latin typeface="Century Gothic" panose="020B0502020202020204" pitchFamily="34" charset="0"/>
              </a:rPr>
              <a:t>Giovani e </a:t>
            </a:r>
            <a:r>
              <a:rPr lang="it-IT" i="1" dirty="0" err="1">
                <a:solidFill>
                  <a:schemeClr val="tx1">
                    <a:lumMod val="50000"/>
                  </a:schemeClr>
                </a:solidFill>
                <a:latin typeface="Century Gothic" panose="020B0502020202020204" pitchFamily="34" charset="0"/>
              </a:rPr>
              <a:t>next</a:t>
            </a:r>
            <a:r>
              <a:rPr lang="it-IT" i="1" dirty="0">
                <a:solidFill>
                  <a:schemeClr val="tx1">
                    <a:lumMod val="50000"/>
                  </a:schemeClr>
                </a:solidFill>
                <a:latin typeface="Century Gothic" panose="020B0502020202020204" pitchFamily="34" charset="0"/>
              </a:rPr>
              <a:t> generation</a:t>
            </a:r>
          </a:p>
          <a:p>
            <a:pPr marL="514350" indent="-514350" algn="l">
              <a:spcBef>
                <a:spcPts val="1000"/>
              </a:spcBef>
              <a:buFont typeface="+mj-lt"/>
              <a:buAutoNum type="arabicPeriod"/>
            </a:pPr>
            <a:r>
              <a:rPr lang="it-IT" b="1" dirty="0">
                <a:solidFill>
                  <a:schemeClr val="tx1">
                    <a:lumMod val="50000"/>
                  </a:schemeClr>
                </a:solidFill>
                <a:latin typeface="Century Gothic" panose="020B0502020202020204" pitchFamily="34" charset="0"/>
              </a:rPr>
              <a:t>innovare le politiche pubbliche e gli strumenti per promuovere investimenti, garantire protezione e opportunità e rafforzare la capacità istituzionale per uno sviluppo sostenibile, equo e duraturo</a:t>
            </a:r>
            <a:endParaRPr lang="it-IT" dirty="0">
              <a:solidFill>
                <a:schemeClr val="tx1">
                  <a:lumMod val="50000"/>
                </a:schemeClr>
              </a:solidFill>
              <a:latin typeface="Century Gothic" panose="020B0502020202020204" pitchFamily="34" charset="0"/>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BDE8E32F-9178-4056-B381-258F61AFEE61}"/>
              </a:ext>
            </a:extLst>
          </p:cNvPr>
          <p:cNvSpPr>
            <a:spLocks noGrp="1"/>
          </p:cNvSpPr>
          <p:nvPr>
            <p:ph type="sldNum" sz="quarter" idx="2"/>
          </p:nvPr>
        </p:nvSpPr>
        <p:spPr>
          <a:xfrm>
            <a:off x="22427895" y="14991231"/>
            <a:ext cx="424993" cy="436678"/>
          </a:xfrm>
        </p:spPr>
        <p:txBody>
          <a:bodyPr/>
          <a:lstStyle/>
          <a:p>
            <a:fld id="{86CB4B4D-7CA3-9044-876B-883B54F8677D}" type="slidenum">
              <a:rPr lang="it-IT" smtClean="0"/>
              <a:t>6</a:t>
            </a:fld>
            <a:endParaRPr lang="it-IT"/>
          </a:p>
        </p:txBody>
      </p:sp>
    </p:spTree>
    <p:extLst>
      <p:ext uri="{BB962C8B-B14F-4D97-AF65-F5344CB8AC3E}">
        <p14:creationId xmlns:p14="http://schemas.microsoft.com/office/powerpoint/2010/main" val="366809480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1982474" y="2173901"/>
            <a:ext cx="196175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solidFill>
                  <a:schemeClr val="tx1">
                    <a:lumMod val="50000"/>
                  </a:schemeClr>
                </a:solidFill>
              </a:rPr>
              <a:t>GLI OBIETTIVI STRATEGICI REGIONALI E I FONDI EUROPEI 2021-2027 </a:t>
            </a:r>
            <a:endParaRPr lang="it-IT" sz="4800">
              <a:solidFill>
                <a:schemeClr val="tx1">
                  <a:lumMod val="50000"/>
                </a:schemeClr>
              </a:solidFill>
              <a:highlight>
                <a:srgbClr val="FFFF00"/>
              </a:highlight>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3"/>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4"/>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BDE8E32F-9178-4056-B381-258F61AFEE61}"/>
              </a:ext>
            </a:extLst>
          </p:cNvPr>
          <p:cNvSpPr>
            <a:spLocks noGrp="1"/>
          </p:cNvSpPr>
          <p:nvPr>
            <p:ph type="sldNum" sz="quarter" idx="2"/>
          </p:nvPr>
        </p:nvSpPr>
        <p:spPr>
          <a:xfrm>
            <a:off x="22427895" y="14991231"/>
            <a:ext cx="424993" cy="436678"/>
          </a:xfrm>
        </p:spPr>
        <p:txBody>
          <a:bodyPr/>
          <a:lstStyle/>
          <a:p>
            <a:fld id="{86CB4B4D-7CA3-9044-876B-883B54F8677D}" type="slidenum">
              <a:rPr lang="it-IT" smtClean="0"/>
              <a:t>7</a:t>
            </a:fld>
            <a:endParaRPr lang="it-IT"/>
          </a:p>
        </p:txBody>
      </p:sp>
      <p:pic>
        <p:nvPicPr>
          <p:cNvPr id="3" name="Immagine 2">
            <a:extLst>
              <a:ext uri="{FF2B5EF4-FFF2-40B4-BE49-F238E27FC236}">
                <a16:creationId xmlns:a16="http://schemas.microsoft.com/office/drawing/2014/main" id="{51174DCC-ED0F-4B36-B368-8974F40EAAC0}"/>
              </a:ext>
            </a:extLst>
          </p:cNvPr>
          <p:cNvPicPr>
            <a:picLocks noChangeAspect="1"/>
          </p:cNvPicPr>
          <p:nvPr/>
        </p:nvPicPr>
        <p:blipFill>
          <a:blip r:embed="rId5"/>
          <a:stretch>
            <a:fillRect/>
          </a:stretch>
        </p:blipFill>
        <p:spPr>
          <a:xfrm>
            <a:off x="3081867" y="3522341"/>
            <a:ext cx="16357599" cy="11498578"/>
          </a:xfrm>
          <a:prstGeom prst="rect">
            <a:avLst/>
          </a:prstGeom>
        </p:spPr>
      </p:pic>
    </p:spTree>
    <p:extLst>
      <p:ext uri="{BB962C8B-B14F-4D97-AF65-F5344CB8AC3E}">
        <p14:creationId xmlns:p14="http://schemas.microsoft.com/office/powerpoint/2010/main" val="36592248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473566" y="2027524"/>
            <a:ext cx="1961755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GLI OBIETTIVI STRATEGICI REGIONALI E I FONDI EUROPEI 2021-2027 </a:t>
            </a:r>
          </a:p>
        </p:txBody>
      </p:sp>
      <p:sp>
        <p:nvSpPr>
          <p:cNvPr id="264" name="Lorem ipsum dolor sit amet, consectetuer adipiscing elit, sed diam nonummy nibh euismod tincidunt ut laoreet dolore magna aliquam erat volutpat. Ut wisi enim ad minim veniam, quis nostrud exerci tation ullamcorper suscipit lobortis nisl ut aliquip ex ea "/>
          <p:cNvSpPr txBox="1"/>
          <p:nvPr/>
        </p:nvSpPr>
        <p:spPr>
          <a:xfrm>
            <a:off x="2429345" y="3248946"/>
            <a:ext cx="19824332" cy="65550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lvl="1" indent="0" algn="just">
              <a:lnSpc>
                <a:spcPct val="150000"/>
              </a:lnSpc>
              <a:spcBef>
                <a:spcPts val="600"/>
              </a:spcBef>
            </a:pPr>
            <a:r>
              <a:rPr lang="it-IT" dirty="0">
                <a:latin typeface="Century Gothic" panose="020B0502020202020204" pitchFamily="34" charset="0"/>
              </a:rPr>
              <a:t>Per ciascuno dei 4 Obiettivi strategici del Patto per il Lavoro e per il Clima, il DSR definisce:</a:t>
            </a:r>
          </a:p>
          <a:p>
            <a:pPr marL="457200" lvl="1" indent="-457200" algn="just">
              <a:lnSpc>
                <a:spcPct val="150000"/>
              </a:lnSpc>
              <a:spcBef>
                <a:spcPts val="600"/>
              </a:spcBef>
              <a:buFont typeface="Wingdings" panose="05000000000000000000" pitchFamily="2" charset="2"/>
              <a:buChar char="Ø"/>
            </a:pPr>
            <a:r>
              <a:rPr lang="it-IT" dirty="0">
                <a:latin typeface="Century Gothic" panose="020B0502020202020204" pitchFamily="34" charset="0"/>
              </a:rPr>
              <a:t>la cornice europea con </a:t>
            </a:r>
            <a:r>
              <a:rPr lang="it-IT" dirty="0">
                <a:solidFill>
                  <a:srgbClr val="17370B"/>
                </a:solidFill>
                <a:latin typeface="Century Gothic" panose="020B0502020202020204" pitchFamily="34" charset="0"/>
              </a:rPr>
              <a:t>orizzonte strategico di medio-lungo periodo;</a:t>
            </a:r>
          </a:p>
          <a:p>
            <a:pPr marL="457200" lvl="1" indent="-457200" algn="just">
              <a:lnSpc>
                <a:spcPct val="150000"/>
              </a:lnSpc>
              <a:spcBef>
                <a:spcPts val="600"/>
              </a:spcBef>
              <a:buFont typeface="Wingdings" panose="05000000000000000000" pitchFamily="2" charset="2"/>
              <a:buChar char="Ø"/>
            </a:pPr>
            <a:r>
              <a:rPr lang="it-IT" dirty="0">
                <a:solidFill>
                  <a:srgbClr val="17370B"/>
                </a:solidFill>
                <a:latin typeface="Century Gothic" panose="020B0502020202020204" pitchFamily="34" charset="0"/>
              </a:rPr>
              <a:t>le priorità per la definizione dei Programmi operativi della Regione Politica di coesione (</a:t>
            </a:r>
            <a:r>
              <a:rPr lang="it-IT" b="1" dirty="0">
                <a:solidFill>
                  <a:srgbClr val="17370B"/>
                </a:solidFill>
                <a:latin typeface="Century Gothic" panose="020B0502020202020204" pitchFamily="34" charset="0"/>
              </a:rPr>
              <a:t>FESR, FSE</a:t>
            </a:r>
            <a:r>
              <a:rPr lang="it-IT" dirty="0">
                <a:solidFill>
                  <a:srgbClr val="17370B"/>
                </a:solidFill>
                <a:latin typeface="Century Gothic" panose="020B0502020202020204" pitchFamily="34" charset="0"/>
              </a:rPr>
              <a:t>) e sviluppo rurale (</a:t>
            </a:r>
            <a:r>
              <a:rPr lang="it-IT" b="1" dirty="0">
                <a:solidFill>
                  <a:srgbClr val="17370B"/>
                </a:solidFill>
                <a:latin typeface="Century Gothic" panose="020B0502020202020204" pitchFamily="34" charset="0"/>
              </a:rPr>
              <a:t>FEASR*</a:t>
            </a:r>
            <a:r>
              <a:rPr lang="it-IT" dirty="0">
                <a:solidFill>
                  <a:srgbClr val="17370B"/>
                </a:solidFill>
                <a:latin typeface="Century Gothic" panose="020B0502020202020204" pitchFamily="34" charset="0"/>
              </a:rPr>
              <a:t>), </a:t>
            </a:r>
            <a:r>
              <a:rPr lang="it-IT" dirty="0">
                <a:solidFill>
                  <a:srgbClr val="17370B"/>
                </a:solidFill>
                <a:latin typeface="Century Gothic" panose="020B0502020202020204" pitchFamily="34" charset="0"/>
                <a:cs typeface="Calibri"/>
              </a:rPr>
              <a:t> </a:t>
            </a:r>
            <a:r>
              <a:rPr lang="it-IT" dirty="0">
                <a:solidFill>
                  <a:srgbClr val="17370B"/>
                </a:solidFill>
                <a:latin typeface="Century Gothic" panose="020B0502020202020204" pitchFamily="34" charset="0"/>
              </a:rPr>
              <a:t>Politica di sviluppo e coesione nazionale (</a:t>
            </a:r>
            <a:r>
              <a:rPr lang="it-IT" b="1" dirty="0">
                <a:solidFill>
                  <a:srgbClr val="17370B"/>
                </a:solidFill>
                <a:latin typeface="Century Gothic" panose="020B0502020202020204" pitchFamily="34" charset="0"/>
              </a:rPr>
              <a:t>FSC</a:t>
            </a:r>
            <a:r>
              <a:rPr lang="it-IT" dirty="0">
                <a:solidFill>
                  <a:srgbClr val="17370B"/>
                </a:solidFill>
                <a:latin typeface="Century Gothic" panose="020B0502020202020204" pitchFamily="34" charset="0"/>
              </a:rPr>
              <a:t>)</a:t>
            </a:r>
            <a:endParaRPr lang="it-IT" dirty="0">
              <a:solidFill>
                <a:srgbClr val="17370B"/>
              </a:solidFill>
              <a:latin typeface="Century Gothic" panose="020B0502020202020204" pitchFamily="34" charset="0"/>
              <a:cs typeface="Calibri"/>
            </a:endParaRPr>
          </a:p>
          <a:p>
            <a:pPr marL="457200" lvl="1" indent="-457200" algn="just">
              <a:lnSpc>
                <a:spcPct val="150000"/>
              </a:lnSpc>
              <a:spcBef>
                <a:spcPts val="600"/>
              </a:spcBef>
              <a:buFont typeface="Wingdings" panose="05000000000000000000" pitchFamily="2" charset="2"/>
              <a:buChar char="Ø"/>
            </a:pPr>
            <a:r>
              <a:rPr lang="it-IT" dirty="0">
                <a:solidFill>
                  <a:srgbClr val="17370B"/>
                </a:solidFill>
                <a:latin typeface="Century Gothic" panose="020B0502020202020204" pitchFamily="34" charset="0"/>
              </a:rPr>
              <a:t>le ulteriori opportunità offerte dai fondi gestiti a livello nazionale (Piano nazionale di ripresa e resilienza) e a livello comunitario, importanti per le scelte di specializzazione dei Programmi regionali, per lo sviluppo di sinergie  tra programmazioni e con il sistema territoriale </a:t>
            </a:r>
          </a:p>
          <a:p>
            <a:pPr lvl="1" indent="0" algn="just">
              <a:lnSpc>
                <a:spcPct val="150000"/>
              </a:lnSpc>
              <a:spcBef>
                <a:spcPts val="600"/>
              </a:spcBef>
            </a:pPr>
            <a:r>
              <a:rPr lang="it-IT" dirty="0">
                <a:latin typeface="Century Gothic" panose="020B0502020202020204" pitchFamily="34" charset="0"/>
              </a:rPr>
              <a:t>La programmazione è pienamente in linea con i 4 processi trasversali identificati dal Patto per il Lavoro e per il Clima:</a:t>
            </a: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8</a:t>
            </a:fld>
            <a:endParaRPr lang="it-IT"/>
          </a:p>
        </p:txBody>
      </p:sp>
      <p:graphicFrame>
        <p:nvGraphicFramePr>
          <p:cNvPr id="3" name="Diagramma 2">
            <a:extLst>
              <a:ext uri="{FF2B5EF4-FFF2-40B4-BE49-F238E27FC236}">
                <a16:creationId xmlns:a16="http://schemas.microsoft.com/office/drawing/2014/main" id="{94182FDB-27DB-4F31-814D-BE4AEBBFC770}"/>
              </a:ext>
            </a:extLst>
          </p:cNvPr>
          <p:cNvGraphicFramePr/>
          <p:nvPr>
            <p:extLst>
              <p:ext uri="{D42A27DB-BD31-4B8C-83A1-F6EECF244321}">
                <p14:modId xmlns:p14="http://schemas.microsoft.com/office/powerpoint/2010/main" val="3579931992"/>
              </p:ext>
            </p:extLst>
          </p:nvPr>
        </p:nvGraphicFramePr>
        <p:xfrm>
          <a:off x="4008677" y="10964145"/>
          <a:ext cx="15290800" cy="5044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asellaDiTesto 10">
            <a:extLst>
              <a:ext uri="{FF2B5EF4-FFF2-40B4-BE49-F238E27FC236}">
                <a16:creationId xmlns:a16="http://schemas.microsoft.com/office/drawing/2014/main" id="{4AB6E4C7-F2EE-44A3-8D47-5D12F2B0A3ED}"/>
              </a:ext>
            </a:extLst>
          </p:cNvPr>
          <p:cNvSpPr txBox="1"/>
          <p:nvPr/>
        </p:nvSpPr>
        <p:spPr>
          <a:xfrm>
            <a:off x="3241110" y="16347212"/>
            <a:ext cx="1557611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l">
              <a:spcBef>
                <a:spcPts val="1000"/>
              </a:spcBef>
              <a:buFont typeface="Wingdings" panose="05000000000000000000" pitchFamily="2" charset="2"/>
              <a:buChar char="Ø"/>
            </a:pPr>
            <a:r>
              <a:rPr lang="it-IT" sz="2400" b="1" dirty="0">
                <a:latin typeface="Century Gothic" panose="020B0502020202020204" pitchFamily="34" charset="0"/>
              </a:rPr>
              <a:t>*</a:t>
            </a:r>
            <a:r>
              <a:rPr lang="it-IT" sz="2400" i="1" dirty="0">
                <a:latin typeface="Century Gothic" panose="020B0502020202020204" pitchFamily="34" charset="0"/>
              </a:rPr>
              <a:t>Il livello della programmazione </a:t>
            </a:r>
            <a:r>
              <a:rPr lang="it-IT" sz="2400" b="1" i="1" dirty="0">
                <a:latin typeface="Century Gothic" panose="020B0502020202020204" pitchFamily="34" charset="0"/>
              </a:rPr>
              <a:t>FEASR </a:t>
            </a:r>
            <a:r>
              <a:rPr lang="it-IT" sz="2400" i="1" dirty="0">
                <a:latin typeface="Century Gothic" panose="020B0502020202020204" pitchFamily="34" charset="0"/>
              </a:rPr>
              <a:t>dopo il biennio ponte 2021-22 è ancora oggetto di negoziato</a:t>
            </a:r>
            <a:endParaRPr lang="it-IT" sz="2400" i="1" dirty="0">
              <a:latin typeface="Century Gothic" panose="020B0502020202020204" pitchFamily="34" charset="0"/>
              <a:cs typeface="Calibri"/>
            </a:endParaRPr>
          </a:p>
        </p:txBody>
      </p:sp>
    </p:spTree>
    <p:extLst>
      <p:ext uri="{BB962C8B-B14F-4D97-AF65-F5344CB8AC3E}">
        <p14:creationId xmlns:p14="http://schemas.microsoft.com/office/powerpoint/2010/main" val="20316574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olo capitolo"/>
          <p:cNvSpPr txBox="1"/>
          <p:nvPr/>
        </p:nvSpPr>
        <p:spPr>
          <a:xfrm>
            <a:off x="2473566" y="1951324"/>
            <a:ext cx="18580407"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8600" b="1">
                <a:solidFill>
                  <a:srgbClr val="000000"/>
                </a:solidFill>
                <a:latin typeface="Century Gothic"/>
                <a:ea typeface="Century Gothic"/>
                <a:cs typeface="Century Gothic"/>
                <a:sym typeface="Century Gothic"/>
              </a:defRPr>
            </a:lvl1pPr>
          </a:lstStyle>
          <a:p>
            <a:r>
              <a:rPr lang="it-IT" sz="4800">
                <a:latin typeface="Century Gothic" panose="020B0502020202020204" pitchFamily="34" charset="0"/>
              </a:rPr>
              <a:t>EMILIA-ROMAGNA, REGIONE DELLA CONOSCENZA E DEI SAPERI</a:t>
            </a:r>
            <a:endParaRPr lang="it-IT" sz="4800">
              <a:solidFill>
                <a:schemeClr val="tx1">
                  <a:lumMod val="50000"/>
                </a:schemeClr>
              </a:solidFill>
            </a:endParaRPr>
          </a:p>
        </p:txBody>
      </p:sp>
      <p:sp>
        <p:nvSpPr>
          <p:cNvPr id="265" name="Triangolo"/>
          <p:cNvSpPr/>
          <p:nvPr/>
        </p:nvSpPr>
        <p:spPr>
          <a:xfrm rot="9890652">
            <a:off x="-3706329" y="14799474"/>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6" name="Triangolo"/>
          <p:cNvSpPr/>
          <p:nvPr/>
        </p:nvSpPr>
        <p:spPr>
          <a:xfrm rot="11144456">
            <a:off x="18785475" y="14679125"/>
            <a:ext cx="7557639"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sp>
        <p:nvSpPr>
          <p:cNvPr id="267" name="Triangolo"/>
          <p:cNvSpPr/>
          <p:nvPr/>
        </p:nvSpPr>
        <p:spPr>
          <a:xfrm rot="6175239">
            <a:off x="-2080322" y="-2478515"/>
            <a:ext cx="7557640" cy="6229292"/>
          </a:xfrm>
          <a:custGeom>
            <a:avLst/>
            <a:gdLst/>
            <a:ahLst/>
            <a:cxnLst>
              <a:cxn ang="0">
                <a:pos x="wd2" y="hd2"/>
              </a:cxn>
              <a:cxn ang="5400000">
                <a:pos x="wd2" y="hd2"/>
              </a:cxn>
              <a:cxn ang="10800000">
                <a:pos x="wd2" y="hd2"/>
              </a:cxn>
              <a:cxn ang="16200000">
                <a:pos x="wd2" y="hd2"/>
              </a:cxn>
            </a:cxnLst>
            <a:rect l="0" t="0" r="r" b="b"/>
            <a:pathLst>
              <a:path w="21600" h="21600" extrusionOk="0">
                <a:moveTo>
                  <a:pt x="10748" y="0"/>
                </a:moveTo>
                <a:lnTo>
                  <a:pt x="21600" y="21600"/>
                </a:lnTo>
                <a:lnTo>
                  <a:pt x="0" y="21522"/>
                </a:lnTo>
                <a:lnTo>
                  <a:pt x="10748" y="0"/>
                </a:lnTo>
                <a:close/>
              </a:path>
            </a:pathLst>
          </a:custGeom>
          <a:ln w="63500">
            <a:solidFill>
              <a:srgbClr val="47A682"/>
            </a:solidFill>
            <a:miter lim="400000"/>
          </a:ln>
        </p:spPr>
        <p:txBody>
          <a:bodyPr lIns="50800" tIns="50800" rIns="50800" bIns="50800" anchor="ctr"/>
          <a:lstStyle/>
          <a:p>
            <a:pPr defTabSz="1037225">
              <a:defRPr sz="4000">
                <a:solidFill>
                  <a:srgbClr val="FFFFFF"/>
                </a:solidFill>
                <a:latin typeface="Helvetica Neue Medium"/>
                <a:ea typeface="Helvetica Neue Medium"/>
                <a:cs typeface="Helvetica Neue Medium"/>
                <a:sym typeface="Helvetica Neue Medium"/>
              </a:defRPr>
            </a:pPr>
            <a:endParaRPr/>
          </a:p>
        </p:txBody>
      </p:sp>
      <p:pic>
        <p:nvPicPr>
          <p:cNvPr id="268" name="Immagine" descr="Immagine"/>
          <p:cNvPicPr>
            <a:picLocks noChangeAspect="1"/>
          </p:cNvPicPr>
          <p:nvPr/>
        </p:nvPicPr>
        <p:blipFill>
          <a:blip r:embed="rId2"/>
          <a:stretch>
            <a:fillRect/>
          </a:stretch>
        </p:blipFill>
        <p:spPr>
          <a:xfrm>
            <a:off x="650987" y="15509988"/>
            <a:ext cx="1270001" cy="996347"/>
          </a:xfrm>
          <a:prstGeom prst="rect">
            <a:avLst/>
          </a:prstGeom>
          <a:ln w="12700">
            <a:miter lim="400000"/>
          </a:ln>
        </p:spPr>
      </p:pic>
      <p:pic>
        <p:nvPicPr>
          <p:cNvPr id="270" name="Immagine" descr="Immagine"/>
          <p:cNvPicPr>
            <a:picLocks noChangeAspect="1"/>
          </p:cNvPicPr>
          <p:nvPr/>
        </p:nvPicPr>
        <p:blipFill>
          <a:blip r:embed="rId3"/>
          <a:stretch>
            <a:fillRect/>
          </a:stretch>
        </p:blipFill>
        <p:spPr>
          <a:xfrm>
            <a:off x="20868619" y="16088084"/>
            <a:ext cx="2896369" cy="418252"/>
          </a:xfrm>
          <a:prstGeom prst="rect">
            <a:avLst/>
          </a:prstGeom>
          <a:ln w="12700">
            <a:miter lim="400000"/>
          </a:ln>
        </p:spPr>
      </p:pic>
      <p:sp>
        <p:nvSpPr>
          <p:cNvPr id="2" name="Segnaposto numero diapositiva 1">
            <a:extLst>
              <a:ext uri="{FF2B5EF4-FFF2-40B4-BE49-F238E27FC236}">
                <a16:creationId xmlns:a16="http://schemas.microsoft.com/office/drawing/2014/main" id="{7BA75C12-1A3B-46F7-82F6-2AD7FCBC9135}"/>
              </a:ext>
            </a:extLst>
          </p:cNvPr>
          <p:cNvSpPr>
            <a:spLocks noGrp="1"/>
          </p:cNvSpPr>
          <p:nvPr>
            <p:ph type="sldNum" sz="quarter" idx="2"/>
          </p:nvPr>
        </p:nvSpPr>
        <p:spPr>
          <a:xfrm>
            <a:off x="22641255" y="15021711"/>
            <a:ext cx="424993" cy="436678"/>
          </a:xfrm>
        </p:spPr>
        <p:txBody>
          <a:bodyPr/>
          <a:lstStyle/>
          <a:p>
            <a:fld id="{86CB4B4D-7CA3-9044-876B-883B54F8677D}" type="slidenum">
              <a:rPr lang="it-IT" smtClean="0"/>
              <a:t>9</a:t>
            </a:fld>
            <a:endParaRPr lang="it-IT"/>
          </a:p>
        </p:txBody>
      </p:sp>
      <p:sp>
        <p:nvSpPr>
          <p:cNvPr id="3" name="Rettangolo 2">
            <a:extLst>
              <a:ext uri="{FF2B5EF4-FFF2-40B4-BE49-F238E27FC236}">
                <a16:creationId xmlns:a16="http://schemas.microsoft.com/office/drawing/2014/main" id="{03D93E1C-A74F-4CA5-BFE0-B1C3554ECA98}"/>
              </a:ext>
            </a:extLst>
          </p:cNvPr>
          <p:cNvSpPr/>
          <p:nvPr/>
        </p:nvSpPr>
        <p:spPr>
          <a:xfrm>
            <a:off x="762327" y="3255517"/>
            <a:ext cx="11162974" cy="8258671"/>
          </a:xfrm>
          <a:prstGeom prst="rect">
            <a:avLst/>
          </a:prstGeom>
          <a:solidFill>
            <a:schemeClr val="accent5">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Educazione di qualità dalla prima infanzia:- interventi  nei servizi educativi (0-6), per abbattere progressivamente liste d’attesa e costo per le famiglie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Competenze trasversali digitali e green</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Contrasto alla dispersione e abbandono scolastico, promozione del successo formativo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Consolidamento rete di servizi di orientamento</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Parità di accesso e di completamento dei percorsi di istruzione e formazione, specie nelle discipline STEM e contrasto degli stereotipi di genere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Formazione terziaria avanzata e professionalizzante, alta formazione e ricerca e diritto allo studio universitario</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Attrazione studenti e talenti</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Formazione permanente e continua, favorendo percorsi di </a:t>
            </a:r>
            <a:r>
              <a:rPr lang="it-IT" i="1" dirty="0">
                <a:solidFill>
                  <a:srgbClr val="FFFFFF"/>
                </a:solidFill>
                <a:latin typeface="Century Gothic" panose="020B0502020202020204" pitchFamily="34" charset="0"/>
                <a:ea typeface="Helvetica Neue Medium"/>
                <a:cs typeface="Helvetica Neue Medium"/>
                <a:sym typeface="Helvetica Neue Medium"/>
              </a:rPr>
              <a:t>re/</a:t>
            </a:r>
            <a:r>
              <a:rPr lang="it-IT" i="1" dirty="0" err="1">
                <a:solidFill>
                  <a:srgbClr val="FFFFFF"/>
                </a:solidFill>
                <a:latin typeface="Century Gothic" panose="020B0502020202020204" pitchFamily="34" charset="0"/>
                <a:ea typeface="Helvetica Neue Medium"/>
                <a:cs typeface="Helvetica Neue Medium"/>
                <a:sym typeface="Helvetica Neue Medium"/>
              </a:rPr>
              <a:t>upskilling</a:t>
            </a:r>
            <a:r>
              <a:rPr lang="it-IT" i="1" dirty="0">
                <a:solidFill>
                  <a:srgbClr val="FFFFFF"/>
                </a:solidFill>
                <a:latin typeface="Century Gothic" panose="020B0502020202020204" pitchFamily="34" charset="0"/>
                <a:ea typeface="Helvetica Neue Medium"/>
                <a:cs typeface="Helvetica Neue Medium"/>
                <a:sym typeface="Helvetica Neue Medium"/>
              </a:rPr>
              <a:t> </a:t>
            </a:r>
            <a:r>
              <a:rPr lang="it-IT" dirty="0">
                <a:solidFill>
                  <a:srgbClr val="FFFFFF"/>
                </a:solidFill>
                <a:latin typeface="Century Gothic" panose="020B0502020202020204" pitchFamily="34" charset="0"/>
                <a:ea typeface="Helvetica Neue Medium"/>
                <a:cs typeface="Helvetica Neue Medium"/>
                <a:sym typeface="Helvetica Neue Medium"/>
              </a:rPr>
              <a:t>della forza lavoro</a:t>
            </a:r>
          </a:p>
        </p:txBody>
      </p:sp>
      <p:sp>
        <p:nvSpPr>
          <p:cNvPr id="11" name="Rettangolo 10">
            <a:extLst>
              <a:ext uri="{FF2B5EF4-FFF2-40B4-BE49-F238E27FC236}">
                <a16:creationId xmlns:a16="http://schemas.microsoft.com/office/drawing/2014/main" id="{4971CF2E-17E9-4BCC-880C-7AFEDB50A2B1}"/>
              </a:ext>
            </a:extLst>
          </p:cNvPr>
          <p:cNvSpPr/>
          <p:nvPr/>
        </p:nvSpPr>
        <p:spPr>
          <a:xfrm>
            <a:off x="12458700" y="3255517"/>
            <a:ext cx="10596031" cy="5950347"/>
          </a:xfrm>
          <a:prstGeom prst="rect">
            <a:avLst/>
          </a:prstGeom>
          <a:solidFill>
            <a:srgbClr val="00206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b="1" dirty="0">
                <a:solidFill>
                  <a:srgbClr val="FFFFFF"/>
                </a:solidFill>
                <a:latin typeface="Century Gothic" panose="020B0502020202020204" pitchFamily="34" charset="0"/>
                <a:ea typeface="Helvetica Neue Medium"/>
                <a:cs typeface="Helvetica Neue Medium"/>
                <a:sym typeface="Helvetica Neue Medium"/>
              </a:rPr>
              <a:t>Rafforzamento dell’ecosistema della ricerca e dell’innovazione </a:t>
            </a:r>
            <a:r>
              <a:rPr lang="it-IT" b="1" dirty="0">
                <a:solidFill>
                  <a:srgbClr val="FFFFFF"/>
                </a:solidFill>
                <a:latin typeface="Century Gothic" panose="020B0502020202020204" pitchFamily="34" charset="0"/>
                <a:ea typeface="Helvetica Neue Medium"/>
                <a:cs typeface="Helvetica Neue Medium"/>
                <a:sym typeface="Wingdings" panose="05000000000000000000" pitchFamily="2" charset="2"/>
              </a:rPr>
              <a:t> Strategia di specializzazione intelligente (S3)</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Sistema di infrastrutture di ricerca distribuito (crescita e attrazione) </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Tecnopoli e azioni di sistema per il rafforzamento della Rete Alta Tecnologia</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Consolidamento della dimensione europea dell’ecosistema regionale della ricerca e dell’innovazione</a:t>
            </a:r>
          </a:p>
          <a:p>
            <a:pPr defTabSz="1037225">
              <a:spcAft>
                <a:spcPts val="1200"/>
              </a:spcAft>
            </a:pPr>
            <a:r>
              <a:rPr lang="it-IT" dirty="0">
                <a:solidFill>
                  <a:srgbClr val="FFFFFF"/>
                </a:solidFill>
                <a:latin typeface="Century Gothic" panose="020B0502020202020204" pitchFamily="34" charset="0"/>
                <a:ea typeface="Helvetica Neue Medium"/>
                <a:cs typeface="Helvetica Neue Medium"/>
                <a:sym typeface="Helvetica Neue Medium"/>
              </a:rPr>
              <a:t>Polo industrie culturali e creative (</a:t>
            </a:r>
            <a:r>
              <a:rPr lang="it-IT" i="1" dirty="0" err="1">
                <a:solidFill>
                  <a:srgbClr val="FFFFFF"/>
                </a:solidFill>
                <a:latin typeface="Century Gothic" panose="020B0502020202020204" pitchFamily="34" charset="0"/>
                <a:ea typeface="Helvetica Neue Medium"/>
                <a:cs typeface="Helvetica Neue Medium"/>
                <a:sym typeface="Helvetica Neue Medium"/>
              </a:rPr>
              <a:t>creativity</a:t>
            </a:r>
            <a:r>
              <a:rPr lang="it-IT" i="1" dirty="0">
                <a:solidFill>
                  <a:srgbClr val="FFFFFF"/>
                </a:solidFill>
                <a:latin typeface="Century Gothic" panose="020B0502020202020204" pitchFamily="34" charset="0"/>
                <a:ea typeface="Helvetica Neue Medium"/>
                <a:cs typeface="Helvetica Neue Medium"/>
                <a:sym typeface="Helvetica Neue Medium"/>
              </a:rPr>
              <a:t> hub</a:t>
            </a:r>
            <a:r>
              <a:rPr lang="it-IT" dirty="0">
                <a:solidFill>
                  <a:srgbClr val="FFFFFF"/>
                </a:solidFill>
                <a:latin typeface="Century Gothic" panose="020B0502020202020204" pitchFamily="34" charset="0"/>
                <a:ea typeface="Helvetica Neue Medium"/>
                <a:cs typeface="Helvetica Neue Medium"/>
                <a:sym typeface="Helvetica Neue Medium"/>
              </a:rPr>
              <a:t>)</a:t>
            </a:r>
          </a:p>
        </p:txBody>
      </p:sp>
      <p:sp>
        <p:nvSpPr>
          <p:cNvPr id="12" name="Rettangolo 11">
            <a:extLst>
              <a:ext uri="{FF2B5EF4-FFF2-40B4-BE49-F238E27FC236}">
                <a16:creationId xmlns:a16="http://schemas.microsoft.com/office/drawing/2014/main" id="{A569B692-0A18-4715-B4B6-138C424B45AB}"/>
              </a:ext>
            </a:extLst>
          </p:cNvPr>
          <p:cNvSpPr/>
          <p:nvPr/>
        </p:nvSpPr>
        <p:spPr>
          <a:xfrm>
            <a:off x="12458700" y="9735943"/>
            <a:ext cx="10706100" cy="4257576"/>
          </a:xfrm>
          <a:prstGeom prst="rect">
            <a:avLst/>
          </a:prstGeom>
          <a:solidFill>
            <a:srgbClr val="00B050"/>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Progetti di ricerca tra il Partenariato Europeo dell’Innovazione per la produttività e la sostenibilità dell’agricoltura</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Attività formativa rivolta agli operatori del settore (competenze, innovazione, digitalizzazione)</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Iniziative formative, partenariati tra operatori del settore ed esperti scientifici, realizzazione di tirocini aziendali e a bordo per pesca e acquacoltura</a:t>
            </a:r>
          </a:p>
        </p:txBody>
      </p:sp>
      <p:sp>
        <p:nvSpPr>
          <p:cNvPr id="13" name="Rettangolo 12">
            <a:extLst>
              <a:ext uri="{FF2B5EF4-FFF2-40B4-BE49-F238E27FC236}">
                <a16:creationId xmlns:a16="http://schemas.microsoft.com/office/drawing/2014/main" id="{87AB5019-6FA7-4E1D-9563-2F3F2A6B18DF}"/>
              </a:ext>
            </a:extLst>
          </p:cNvPr>
          <p:cNvSpPr/>
          <p:nvPr/>
        </p:nvSpPr>
        <p:spPr>
          <a:xfrm>
            <a:off x="3427047" y="14361439"/>
            <a:ext cx="15714132" cy="1949252"/>
          </a:xfrm>
          <a:prstGeom prst="rect">
            <a:avLst/>
          </a:prstGeom>
          <a:solidFill>
            <a:schemeClr val="bg2">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Investimento sull’edilizia per nidi </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Piano di riqualificazione e adeguamento edilizia scolastica </a:t>
            </a:r>
          </a:p>
          <a:p>
            <a:pPr defTabSz="1037225">
              <a:spcAft>
                <a:spcPts val="1200"/>
              </a:spcAft>
            </a:pPr>
            <a:r>
              <a:rPr lang="it-IT">
                <a:solidFill>
                  <a:srgbClr val="FFFFFF"/>
                </a:solidFill>
                <a:latin typeface="Century Gothic" panose="020B0502020202020204" pitchFamily="34" charset="0"/>
                <a:ea typeface="Helvetica Neue Medium"/>
                <a:cs typeface="Helvetica Neue Medium"/>
                <a:sym typeface="Helvetica Neue Medium"/>
              </a:rPr>
              <a:t>Diritto allo studio universitario: ampliamento offerta di residenze per studenti</a:t>
            </a:r>
          </a:p>
        </p:txBody>
      </p:sp>
    </p:spTree>
    <p:extLst>
      <p:ext uri="{BB962C8B-B14F-4D97-AF65-F5344CB8AC3E}">
        <p14:creationId xmlns:p14="http://schemas.microsoft.com/office/powerpoint/2010/main" val="199036897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037225"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037225"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06372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757AE71381C484796E5D4CC854A94F8" ma:contentTypeVersion="12" ma:contentTypeDescription="Creare un nuovo documento." ma:contentTypeScope="" ma:versionID="e086cd9cfb18309e8fea9b6d99b21702">
  <xsd:schema xmlns:xsd="http://www.w3.org/2001/XMLSchema" xmlns:xs="http://www.w3.org/2001/XMLSchema" xmlns:p="http://schemas.microsoft.com/office/2006/metadata/properties" xmlns:ns2="6aa1ff94-b460-41d5-85e9-9cfdc8f89ff3" xmlns:ns3="f4c697c0-2164-4e83-a5ab-462bae68a4a5" targetNamespace="http://schemas.microsoft.com/office/2006/metadata/properties" ma:root="true" ma:fieldsID="ee65c7884d9faf61429660a95c5cab4c" ns2:_="" ns3:_="">
    <xsd:import namespace="6aa1ff94-b460-41d5-85e9-9cfdc8f89ff3"/>
    <xsd:import namespace="f4c697c0-2164-4e83-a5ab-462bae68a4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a1ff94-b460-41d5-85e9-9cfdc8f89f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c697c0-2164-4e83-a5ab-462bae68a4a5"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4c697c0-2164-4e83-a5ab-462bae68a4a5">
      <UserInfo>
        <DisplayName>Dalmonte Savino</DisplayName>
        <AccountId>91</AccountId>
        <AccountType/>
      </UserInfo>
      <UserInfo>
        <DisplayName>Brancaleoni Caterina</DisplayName>
        <AccountId>14</AccountId>
        <AccountType/>
      </UserInfo>
      <UserInfo>
        <DisplayName>Martini Silvia</DisplayName>
        <AccountId>11</AccountId>
        <AccountType/>
      </UserInfo>
      <UserInfo>
        <DisplayName>Daraio Alessandro</DisplayName>
        <AccountId>10</AccountId>
        <AccountType/>
      </UserInfo>
      <UserInfo>
        <DisplayName>Rossi Elena</DisplayName>
        <AccountId>83</AccountId>
        <AccountType/>
      </UserInfo>
      <UserInfo>
        <DisplayName>Frieri Francesco Raphael</DisplayName>
        <AccountId>23</AccountId>
        <AccountType/>
      </UserInfo>
      <UserInfo>
        <DisplayName>Baruffi Davide</DisplayName>
        <AccountId>174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5F8C3-0314-470A-B28B-F2A5799B9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a1ff94-b460-41d5-85e9-9cfdc8f89ff3"/>
    <ds:schemaRef ds:uri="f4c697c0-2164-4e83-a5ab-462bae68a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2D0BDA-39A5-4D70-84D5-5458846A0123}">
  <ds:schemaRefs>
    <ds:schemaRef ds:uri="http://schemas.openxmlformats.org/package/2006/metadata/core-properties"/>
    <ds:schemaRef ds:uri="http://purl.org/dc/elements/1.1/"/>
    <ds:schemaRef ds:uri="http://schemas.microsoft.com/office/infopath/2007/PartnerControls"/>
    <ds:schemaRef ds:uri="6aa1ff94-b460-41d5-85e9-9cfdc8f89ff3"/>
    <ds:schemaRef ds:uri="http://purl.org/dc/terms/"/>
    <ds:schemaRef ds:uri="http://www.w3.org/XML/1998/namespace"/>
    <ds:schemaRef ds:uri="f4c697c0-2164-4e83-a5ab-462bae68a4a5"/>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C20C118-EF4E-4551-9E6E-88F33A568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TotalTime>
  <Words>2976</Words>
  <Application>Microsoft Office PowerPoint</Application>
  <PresentationFormat>Personalizzato</PresentationFormat>
  <Paragraphs>237</Paragraphs>
  <Slides>23</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Century Gothic</vt:lpstr>
      <vt:lpstr>Helvetica Neue</vt:lpstr>
      <vt:lpstr>Helvetica Neue Medium</vt:lpstr>
      <vt:lpstr>Symbol</vt:lpstr>
      <vt:lpstr>Wingdings</vt:lpstr>
      <vt:lpstr>21_BasicWhite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Rossi Elena</dc:creator>
  <cp:lastModifiedBy>Dalmonte Savino</cp:lastModifiedBy>
  <cp:revision>5</cp:revision>
  <cp:lastPrinted>2021-05-18T10:29:19Z</cp:lastPrinted>
  <dcterms:modified xsi:type="dcterms:W3CDTF">2021-05-18T10:29:20Z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0x0101009757AE71381C484796E5D4CC854A94F8</vt:lpwstr>
  </property>
</Properties>
</file>